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58" r:id="rId4"/>
    <p:sldId id="270" r:id="rId5"/>
    <p:sldId id="271" r:id="rId6"/>
    <p:sldId id="272" r:id="rId7"/>
    <p:sldId id="273" r:id="rId8"/>
    <p:sldId id="286" r:id="rId9"/>
    <p:sldId id="287" r:id="rId10"/>
    <p:sldId id="259" r:id="rId11"/>
    <p:sldId id="260" r:id="rId12"/>
    <p:sldId id="265" r:id="rId13"/>
    <p:sldId id="262" r:id="rId14"/>
    <p:sldId id="263" r:id="rId15"/>
    <p:sldId id="264" r:id="rId16"/>
    <p:sldId id="266" r:id="rId17"/>
    <p:sldId id="267" r:id="rId18"/>
    <p:sldId id="268" r:id="rId19"/>
    <p:sldId id="269"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C63F"/>
    <a:srgbClr val="F36422"/>
    <a:srgbClr val="FFC20E"/>
    <a:srgbClr val="00AE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81"/>
    <p:restoredTop sz="90550"/>
  </p:normalViewPr>
  <p:slideViewPr>
    <p:cSldViewPr snapToGrid="0" snapToObjects="1">
      <p:cViewPr varScale="1">
        <p:scale>
          <a:sx n="105" d="100"/>
          <a:sy n="105" d="100"/>
        </p:scale>
        <p:origin x="54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Work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Work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Work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dirty="0" smtClean="0"/>
              <a:t>Microsoft (in billions) </a:t>
            </a:r>
            <a:endParaRPr lang="en-US" dirty="0"/>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Sheet1!$E$4</c:f>
              <c:strCache>
                <c:ptCount val="1"/>
                <c:pt idx="0">
                  <c:v>Microsoft </c:v>
                </c:pt>
              </c:strCache>
            </c:strRef>
          </c:tx>
          <c:dPt>
            <c:idx val="0"/>
            <c:bubble3D val="0"/>
            <c:spPr>
              <a:solidFill>
                <a:schemeClr val="accent1"/>
              </a:solidFill>
              <a:ln>
                <a:noFill/>
              </a:ln>
              <a:effectLst>
                <a:outerShdw blurRad="254000" sx="102000" sy="102000" algn="ctr" rotWithShape="0">
                  <a:prstClr val="black">
                    <a:alpha val="20000"/>
                  </a:prstClr>
                </a:outerShdw>
              </a:effectLst>
            </c:spPr>
          </c:dPt>
          <c:dPt>
            <c:idx val="1"/>
            <c:bubble3D val="0"/>
            <c:spPr>
              <a:solidFill>
                <a:schemeClr val="accent2"/>
              </a:solidFill>
              <a:ln>
                <a:noFill/>
              </a:ln>
              <a:effectLst>
                <a:outerShdw blurRad="254000" sx="102000" sy="102000" algn="ctr" rotWithShape="0">
                  <a:prstClr val="black">
                    <a:alpha val="20000"/>
                  </a:prstClr>
                </a:outerShdw>
              </a:effectLst>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1"/>
            <c:showCatName val="1"/>
            <c:showSerName val="0"/>
            <c:showPercent val="0"/>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Sheet1!$D$5:$D$6</c:f>
              <c:strCache>
                <c:ptCount val="2"/>
                <c:pt idx="0">
                  <c:v>Short Term</c:v>
                </c:pt>
                <c:pt idx="1">
                  <c:v>Long Term</c:v>
                </c:pt>
              </c:strCache>
            </c:strRef>
          </c:cat>
          <c:val>
            <c:numRef>
              <c:f>Sheet1!$E$5:$E$6</c:f>
              <c:numCache>
                <c:formatCode>General</c:formatCode>
                <c:ptCount val="2"/>
                <c:pt idx="0">
                  <c:v>5.5</c:v>
                </c:pt>
                <c:pt idx="1">
                  <c:v>40.9</c:v>
                </c:pt>
              </c:numCache>
            </c:numRef>
          </c:val>
        </c:ser>
        <c:dLbls>
          <c:showLegendKey val="0"/>
          <c:showVal val="1"/>
          <c:showCatName val="1"/>
          <c:showSerName val="0"/>
          <c:showPercent val="0"/>
          <c:showBubbleSize val="0"/>
          <c:showLeaderLines val="1"/>
        </c:dLbls>
        <c:firstSliceAng val="0"/>
      </c:pieChart>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dirty="0" smtClean="0"/>
              <a:t>Apple (in billions)</a:t>
            </a:r>
            <a:endParaRPr lang="en-US" dirty="0"/>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Sheet1!$H$4</c:f>
              <c:strCache>
                <c:ptCount val="1"/>
                <c:pt idx="0">
                  <c:v>Apple</c:v>
                </c:pt>
              </c:strCache>
            </c:strRef>
          </c:tx>
          <c:dPt>
            <c:idx val="0"/>
            <c:bubble3D val="0"/>
            <c:spPr>
              <a:solidFill>
                <a:schemeClr val="accent1"/>
              </a:solidFill>
              <a:ln>
                <a:noFill/>
              </a:ln>
              <a:effectLst>
                <a:outerShdw blurRad="254000" sx="102000" sy="102000" algn="ctr" rotWithShape="0">
                  <a:prstClr val="black">
                    <a:alpha val="20000"/>
                  </a:prstClr>
                </a:outerShdw>
              </a:effectLst>
            </c:spPr>
          </c:dPt>
          <c:dPt>
            <c:idx val="1"/>
            <c:bubble3D val="0"/>
            <c:spPr>
              <a:solidFill>
                <a:schemeClr val="accent2"/>
              </a:solidFill>
              <a:ln>
                <a:noFill/>
              </a:ln>
              <a:effectLst>
                <a:outerShdw blurRad="254000" sx="102000" sy="102000" algn="ctr" rotWithShape="0">
                  <a:prstClr val="black">
                    <a:alpha val="20000"/>
                  </a:prstClr>
                </a:outerShdw>
              </a:effectLst>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1"/>
            <c:showCatName val="1"/>
            <c:showSerName val="0"/>
            <c:showPercent val="0"/>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Sheet1!$G$5:$G$6</c:f>
              <c:strCache>
                <c:ptCount val="2"/>
                <c:pt idx="0">
                  <c:v>Short Term</c:v>
                </c:pt>
                <c:pt idx="1">
                  <c:v>Long Term</c:v>
                </c:pt>
              </c:strCache>
            </c:strRef>
          </c:cat>
          <c:val>
            <c:numRef>
              <c:f>Sheet1!$H$5:$H$6</c:f>
              <c:numCache>
                <c:formatCode>General</c:formatCode>
                <c:ptCount val="2"/>
                <c:pt idx="0">
                  <c:v>10.5</c:v>
                </c:pt>
                <c:pt idx="1">
                  <c:v>63.4</c:v>
                </c:pt>
              </c:numCache>
            </c:numRef>
          </c:val>
        </c:ser>
        <c:dLbls>
          <c:showLegendKey val="0"/>
          <c:showVal val="1"/>
          <c:showCatName val="1"/>
          <c:showSerName val="0"/>
          <c:showPercent val="0"/>
          <c:showBubbleSize val="0"/>
          <c:showLeaderLines val="1"/>
        </c:dLbls>
        <c:firstSliceAng val="0"/>
      </c:pieChart>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Microsoft Histori</a:t>
            </a:r>
            <a:r>
              <a:rPr lang="en-US" baseline="0"/>
              <a:t>c Debt-Equity Ratio</a:t>
            </a:r>
            <a:endParaRPr lang="en-US"/>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lineChart>
        <c:grouping val="standard"/>
        <c:varyColors val="0"/>
        <c:ser>
          <c:idx val="0"/>
          <c:order val="0"/>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Sheet1!$A$2:$F$2</c:f>
              <c:strCache>
                <c:ptCount val="6"/>
                <c:pt idx="0">
                  <c:v>Debt to Equity</c:v>
                </c:pt>
                <c:pt idx="1">
                  <c:v>6/30/13</c:v>
                </c:pt>
                <c:pt idx="2">
                  <c:v>6/30/14</c:v>
                </c:pt>
                <c:pt idx="3">
                  <c:v>6/30/15</c:v>
                </c:pt>
                <c:pt idx="4">
                  <c:v>6/30/16</c:v>
                </c:pt>
                <c:pt idx="5">
                  <c:v>6/30/17</c:v>
                </c:pt>
              </c:strCache>
            </c:strRef>
          </c:cat>
          <c:val>
            <c:numRef>
              <c:f>Sheet1!$A$3:$F$3</c:f>
              <c:numCache>
                <c:formatCode>General</c:formatCode>
                <c:ptCount val="6"/>
                <c:pt idx="1">
                  <c:v>0.2</c:v>
                </c:pt>
                <c:pt idx="2">
                  <c:v>0.25</c:v>
                </c:pt>
                <c:pt idx="3">
                  <c:v>0.44</c:v>
                </c:pt>
                <c:pt idx="4">
                  <c:v>0.75</c:v>
                </c:pt>
                <c:pt idx="5">
                  <c:v>1.19</c:v>
                </c:pt>
              </c:numCache>
            </c:numRef>
          </c:val>
          <c:smooth val="0"/>
        </c:ser>
        <c:dLbls>
          <c:dLblPos val="ctr"/>
          <c:showLegendKey val="0"/>
          <c:showVal val="1"/>
          <c:showCatName val="0"/>
          <c:showSerName val="0"/>
          <c:showPercent val="0"/>
          <c:showBubbleSize val="0"/>
        </c:dLbls>
        <c:marker val="1"/>
        <c:smooth val="0"/>
        <c:axId val="-91766368"/>
        <c:axId val="-91768544"/>
      </c:lineChart>
      <c:catAx>
        <c:axId val="-9176636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91768544"/>
        <c:crosses val="autoZero"/>
        <c:auto val="1"/>
        <c:lblAlgn val="ctr"/>
        <c:lblOffset val="100"/>
        <c:noMultiLvlLbl val="0"/>
      </c:catAx>
      <c:valAx>
        <c:axId val="-91768544"/>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91766368"/>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0BE18D-5028-F44D-B2B8-E1F032DB6C42}" type="datetimeFigureOut">
              <a:rPr lang="en-US" smtClean="0"/>
              <a:t>12/10/2017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05A272-8536-3E4D-A282-49FB18B48347}" type="slidenum">
              <a:rPr lang="en-US" smtClean="0"/>
              <a:t>‹#›</a:t>
            </a:fld>
            <a:endParaRPr lang="en-US"/>
          </a:p>
        </p:txBody>
      </p:sp>
    </p:spTree>
    <p:extLst>
      <p:ext uri="{BB962C8B-B14F-4D97-AF65-F5344CB8AC3E}">
        <p14:creationId xmlns:p14="http://schemas.microsoft.com/office/powerpoint/2010/main" val="2139015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05A272-8536-3E4D-A282-49FB18B48347}" type="slidenum">
              <a:rPr lang="en-US" smtClean="0"/>
              <a:t>11</a:t>
            </a:fld>
            <a:endParaRPr lang="en-US"/>
          </a:p>
        </p:txBody>
      </p:sp>
    </p:spTree>
    <p:extLst>
      <p:ext uri="{BB962C8B-B14F-4D97-AF65-F5344CB8AC3E}">
        <p14:creationId xmlns:p14="http://schemas.microsoft.com/office/powerpoint/2010/main" val="1172214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see here that Apple has more</a:t>
            </a:r>
            <a:r>
              <a:rPr lang="en-US" baseline="0" dirty="0" smtClean="0"/>
              <a:t> of both types of debt, with the composition between long and short term being roughly the same.</a:t>
            </a:r>
            <a:endParaRPr lang="en-US" dirty="0"/>
          </a:p>
        </p:txBody>
      </p:sp>
      <p:sp>
        <p:nvSpPr>
          <p:cNvPr id="4" name="Slide Number Placeholder 3"/>
          <p:cNvSpPr>
            <a:spLocks noGrp="1"/>
          </p:cNvSpPr>
          <p:nvPr>
            <p:ph type="sldNum" sz="quarter" idx="10"/>
          </p:nvPr>
        </p:nvSpPr>
        <p:spPr/>
        <p:txBody>
          <a:bodyPr/>
          <a:lstStyle/>
          <a:p>
            <a:fld id="{0805A272-8536-3E4D-A282-49FB18B48347}" type="slidenum">
              <a:rPr lang="en-US" smtClean="0"/>
              <a:t>12</a:t>
            </a:fld>
            <a:endParaRPr lang="en-US"/>
          </a:p>
        </p:txBody>
      </p:sp>
    </p:spTree>
    <p:extLst>
      <p:ext uri="{BB962C8B-B14F-4D97-AF65-F5344CB8AC3E}">
        <p14:creationId xmlns:p14="http://schemas.microsoft.com/office/powerpoint/2010/main" val="1144841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pros and cons to using debt to finance your company.</a:t>
            </a:r>
            <a:r>
              <a:rPr lang="en-US" baseline="0" dirty="0" smtClean="0"/>
              <a:t> Some pros include that you can fund your projects in advance, you can grow the business in an aggressive manner, and you can retain control of the company versus equity financing where you give up a portion of your power. Some cons include paying interest on the bond or loan, assets may be repossessed by the bank if you’re unable to pay the interest, you’re effectively borrowing against future earnings, and an overreliance on debt can lead to stifled future cash flow and growth.</a:t>
            </a:r>
            <a:endParaRPr lang="en-US" dirty="0"/>
          </a:p>
        </p:txBody>
      </p:sp>
      <p:sp>
        <p:nvSpPr>
          <p:cNvPr id="4" name="Slide Number Placeholder 3"/>
          <p:cNvSpPr>
            <a:spLocks noGrp="1"/>
          </p:cNvSpPr>
          <p:nvPr>
            <p:ph type="sldNum" sz="quarter" idx="10"/>
          </p:nvPr>
        </p:nvSpPr>
        <p:spPr/>
        <p:txBody>
          <a:bodyPr/>
          <a:lstStyle/>
          <a:p>
            <a:fld id="{0805A272-8536-3E4D-A282-49FB18B48347}" type="slidenum">
              <a:rPr lang="en-US" smtClean="0"/>
              <a:t>13</a:t>
            </a:fld>
            <a:endParaRPr lang="en-US"/>
          </a:p>
        </p:txBody>
      </p:sp>
    </p:spTree>
    <p:extLst>
      <p:ext uri="{BB962C8B-B14F-4D97-AF65-F5344CB8AC3E}">
        <p14:creationId xmlns:p14="http://schemas.microsoft.com/office/powerpoint/2010/main" val="3857271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see the historical data for Microsoft’s key</a:t>
            </a:r>
            <a:r>
              <a:rPr lang="en-US" baseline="0" dirty="0" smtClean="0"/>
              <a:t> figures pertaining to capital structure, the debt-equity ratio, the debt-capital ratio, and interest coverage. As you can see there is a steady upward trend in the debt-equity ratio, from 2013 to today and the reason for this is that they are expanding into emerging industries such as augmented reality and artificial intelligence.</a:t>
            </a:r>
            <a:endParaRPr lang="en-US" dirty="0"/>
          </a:p>
        </p:txBody>
      </p:sp>
      <p:sp>
        <p:nvSpPr>
          <p:cNvPr id="4" name="Slide Number Placeholder 3"/>
          <p:cNvSpPr>
            <a:spLocks noGrp="1"/>
          </p:cNvSpPr>
          <p:nvPr>
            <p:ph type="sldNum" sz="quarter" idx="10"/>
          </p:nvPr>
        </p:nvSpPr>
        <p:spPr/>
        <p:txBody>
          <a:bodyPr/>
          <a:lstStyle/>
          <a:p>
            <a:fld id="{0805A272-8536-3E4D-A282-49FB18B48347}" type="slidenum">
              <a:rPr lang="en-US" smtClean="0"/>
              <a:t>14</a:t>
            </a:fld>
            <a:endParaRPr lang="en-US"/>
          </a:p>
        </p:txBody>
      </p:sp>
    </p:spTree>
    <p:extLst>
      <p:ext uri="{BB962C8B-B14F-4D97-AF65-F5344CB8AC3E}">
        <p14:creationId xmlns:p14="http://schemas.microsoft.com/office/powerpoint/2010/main" val="2946594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-Gives shareholders more shares of stock, increases the number of outstanding shares.</a:t>
            </a:r>
            <a:endParaRPr lang="en-US" b="0" dirty="0" smtClean="0">
              <a:effectLst/>
            </a:endParaRPr>
          </a:p>
          <a:p>
            <a:pPr rtl="0"/>
            <a:r>
              <a:rPr lang="en-US" sz="1200" b="0" i="0" u="none" strike="noStrike" kern="1200" dirty="0" smtClean="0">
                <a:solidFill>
                  <a:schemeClr val="tx1"/>
                </a:solidFill>
                <a:effectLst/>
                <a:latin typeface="+mn-lt"/>
                <a:ea typeface="+mn-ea"/>
                <a:cs typeface="+mn-cs"/>
              </a:rPr>
              <a:t>-Returns stock price to a “more </a:t>
            </a:r>
            <a:r>
              <a:rPr lang="en-US" sz="1200" b="0" i="0" u="none" strike="noStrike" kern="1200" dirty="0" err="1" smtClean="0">
                <a:solidFill>
                  <a:schemeClr val="tx1"/>
                </a:solidFill>
                <a:effectLst/>
                <a:latin typeface="+mn-lt"/>
                <a:ea typeface="+mn-ea"/>
                <a:cs typeface="+mn-cs"/>
              </a:rPr>
              <a:t>desireable</a:t>
            </a:r>
            <a:r>
              <a:rPr lang="en-US" sz="1200" b="0" i="0" u="none" strike="noStrike" kern="1200" dirty="0" smtClean="0">
                <a:solidFill>
                  <a:schemeClr val="tx1"/>
                </a:solidFill>
                <a:effectLst/>
                <a:latin typeface="+mn-lt"/>
                <a:ea typeface="+mn-ea"/>
                <a:cs typeface="+mn-cs"/>
              </a:rPr>
              <a:t>” trading range</a:t>
            </a:r>
            <a:endParaRPr lang="en-US" b="0" dirty="0" smtClean="0">
              <a:effectLst/>
            </a:endParaRPr>
          </a:p>
        </p:txBody>
      </p:sp>
      <p:sp>
        <p:nvSpPr>
          <p:cNvPr id="4" name="Slide Number Placeholder 3"/>
          <p:cNvSpPr>
            <a:spLocks noGrp="1"/>
          </p:cNvSpPr>
          <p:nvPr>
            <p:ph type="sldNum" sz="quarter" idx="10"/>
          </p:nvPr>
        </p:nvSpPr>
        <p:spPr/>
        <p:txBody>
          <a:bodyPr/>
          <a:lstStyle/>
          <a:p>
            <a:fld id="{0805A272-8536-3E4D-A282-49FB18B48347}" type="slidenum">
              <a:rPr lang="en-US" smtClean="0"/>
              <a:t>18</a:t>
            </a:fld>
            <a:endParaRPr lang="en-US"/>
          </a:p>
        </p:txBody>
      </p:sp>
    </p:spTree>
    <p:extLst>
      <p:ext uri="{BB962C8B-B14F-4D97-AF65-F5344CB8AC3E}">
        <p14:creationId xmlns:p14="http://schemas.microsoft.com/office/powerpoint/2010/main" val="809050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-If managers believe the price is undervalued they may repurchase stocks, causing others to also purchase the stock increasing the stock price. </a:t>
            </a:r>
            <a:endParaRPr lang="en-US" b="0" dirty="0" smtClean="0">
              <a:effectLst/>
            </a:endParaRPr>
          </a:p>
          <a:p>
            <a:pPr rtl="0"/>
            <a:r>
              <a:rPr lang="en-US" sz="1200" b="0" i="0" u="none" strike="noStrike" kern="1200" dirty="0" smtClean="0">
                <a:solidFill>
                  <a:schemeClr val="tx1"/>
                </a:solidFill>
                <a:effectLst/>
                <a:latin typeface="+mn-lt"/>
                <a:ea typeface="+mn-ea"/>
                <a:cs typeface="+mn-cs"/>
              </a:rPr>
              <a:t>- Microsoft has issued special dividends: in 2004 the company issued a one-time $3-per-share special dividend</a:t>
            </a:r>
            <a:endParaRPr lang="en-US" b="0" dirty="0" smtClean="0">
              <a:effectLst/>
            </a:endParaRPr>
          </a:p>
          <a:p>
            <a:pPr rtl="0"/>
            <a:r>
              <a:rPr lang="en-US" sz="1200" b="0" i="0" u="none" strike="noStrike" kern="1200" dirty="0" smtClean="0">
                <a:solidFill>
                  <a:schemeClr val="tx1"/>
                </a:solidFill>
                <a:effectLst/>
                <a:latin typeface="+mn-lt"/>
                <a:ea typeface="+mn-ea"/>
                <a:cs typeface="+mn-cs"/>
              </a:rPr>
              <a:t>Had $43B in Net cash and was becoming a mature company</a:t>
            </a:r>
            <a:endParaRPr lang="en-US" b="0" dirty="0" smtClean="0">
              <a:effectLst/>
            </a:endParaRPr>
          </a:p>
          <a:p>
            <a:pPr rtl="0"/>
            <a:r>
              <a:rPr lang="en-US" sz="1200" b="0" i="0" u="none" strike="noStrike" kern="1200" dirty="0" smtClean="0">
                <a:solidFill>
                  <a:schemeClr val="tx1"/>
                </a:solidFill>
                <a:effectLst/>
                <a:latin typeface="+mn-lt"/>
                <a:ea typeface="+mn-ea"/>
                <a:cs typeface="+mn-cs"/>
              </a:rPr>
              <a:t>-With so much cash overseas and the government trying to impose taxes on this foreign money, both companies may be exploring special dividends to their investors to keep from paying excess taxes on their cash.</a:t>
            </a:r>
            <a:endParaRPr lang="en-US" b="0" dirty="0" smtClean="0">
              <a:effectLst/>
            </a:endParaRPr>
          </a:p>
        </p:txBody>
      </p:sp>
      <p:sp>
        <p:nvSpPr>
          <p:cNvPr id="4" name="Slide Number Placeholder 3"/>
          <p:cNvSpPr>
            <a:spLocks noGrp="1"/>
          </p:cNvSpPr>
          <p:nvPr>
            <p:ph type="sldNum" sz="quarter" idx="10"/>
          </p:nvPr>
        </p:nvSpPr>
        <p:spPr/>
        <p:txBody>
          <a:bodyPr/>
          <a:lstStyle/>
          <a:p>
            <a:fld id="{0805A272-8536-3E4D-A282-49FB18B48347}" type="slidenum">
              <a:rPr lang="en-US" smtClean="0"/>
              <a:t>19</a:t>
            </a:fld>
            <a:endParaRPr lang="en-US"/>
          </a:p>
        </p:txBody>
      </p:sp>
    </p:spTree>
    <p:extLst>
      <p:ext uri="{BB962C8B-B14F-4D97-AF65-F5344CB8AC3E}">
        <p14:creationId xmlns:p14="http://schemas.microsoft.com/office/powerpoint/2010/main" val="622889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2403135-40AB-BA47-9CEA-90673B4E0269}" type="datetimeFigureOut">
              <a:rPr lang="en-US" smtClean="0"/>
              <a:t>12/10/2017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E0CE23-7B2E-6643-BABC-8D229A90B683}" type="slidenum">
              <a:rPr lang="en-US" smtClean="0"/>
              <a:t>‹#›</a:t>
            </a:fld>
            <a:endParaRPr lang="en-US"/>
          </a:p>
        </p:txBody>
      </p:sp>
    </p:spTree>
    <p:extLst>
      <p:ext uri="{BB962C8B-B14F-4D97-AF65-F5344CB8AC3E}">
        <p14:creationId xmlns:p14="http://schemas.microsoft.com/office/powerpoint/2010/main" val="1021092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403135-40AB-BA47-9CEA-90673B4E0269}" type="datetimeFigureOut">
              <a:rPr lang="en-US" smtClean="0"/>
              <a:t>12/10/2017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E0CE23-7B2E-6643-BABC-8D229A90B683}" type="slidenum">
              <a:rPr lang="en-US" smtClean="0"/>
              <a:t>‹#›</a:t>
            </a:fld>
            <a:endParaRPr lang="en-US"/>
          </a:p>
        </p:txBody>
      </p:sp>
    </p:spTree>
    <p:extLst>
      <p:ext uri="{BB962C8B-B14F-4D97-AF65-F5344CB8AC3E}">
        <p14:creationId xmlns:p14="http://schemas.microsoft.com/office/powerpoint/2010/main" val="163751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403135-40AB-BA47-9CEA-90673B4E0269}" type="datetimeFigureOut">
              <a:rPr lang="en-US" smtClean="0"/>
              <a:t>12/10/2017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E0CE23-7B2E-6643-BABC-8D229A90B683}" type="slidenum">
              <a:rPr lang="en-US" smtClean="0"/>
              <a:t>‹#›</a:t>
            </a:fld>
            <a:endParaRPr lang="en-US"/>
          </a:p>
        </p:txBody>
      </p:sp>
    </p:spTree>
    <p:extLst>
      <p:ext uri="{BB962C8B-B14F-4D97-AF65-F5344CB8AC3E}">
        <p14:creationId xmlns:p14="http://schemas.microsoft.com/office/powerpoint/2010/main" val="1768879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403135-40AB-BA47-9CEA-90673B4E0269}" type="datetimeFigureOut">
              <a:rPr lang="en-US" smtClean="0"/>
              <a:t>12/10/2017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E0CE23-7B2E-6643-BABC-8D229A90B683}" type="slidenum">
              <a:rPr lang="en-US" smtClean="0"/>
              <a:t>‹#›</a:t>
            </a:fld>
            <a:endParaRPr lang="en-US"/>
          </a:p>
        </p:txBody>
      </p:sp>
    </p:spTree>
    <p:extLst>
      <p:ext uri="{BB962C8B-B14F-4D97-AF65-F5344CB8AC3E}">
        <p14:creationId xmlns:p14="http://schemas.microsoft.com/office/powerpoint/2010/main" val="964463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403135-40AB-BA47-9CEA-90673B4E0269}" type="datetimeFigureOut">
              <a:rPr lang="en-US" smtClean="0"/>
              <a:t>12/10/2017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E0CE23-7B2E-6643-BABC-8D229A90B683}" type="slidenum">
              <a:rPr lang="en-US" smtClean="0"/>
              <a:t>‹#›</a:t>
            </a:fld>
            <a:endParaRPr lang="en-US"/>
          </a:p>
        </p:txBody>
      </p:sp>
    </p:spTree>
    <p:extLst>
      <p:ext uri="{BB962C8B-B14F-4D97-AF65-F5344CB8AC3E}">
        <p14:creationId xmlns:p14="http://schemas.microsoft.com/office/powerpoint/2010/main" val="523997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2403135-40AB-BA47-9CEA-90673B4E0269}" type="datetimeFigureOut">
              <a:rPr lang="en-US" smtClean="0"/>
              <a:t>12/10/2017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E0CE23-7B2E-6643-BABC-8D229A90B683}" type="slidenum">
              <a:rPr lang="en-US" smtClean="0"/>
              <a:t>‹#›</a:t>
            </a:fld>
            <a:endParaRPr lang="en-US"/>
          </a:p>
        </p:txBody>
      </p:sp>
    </p:spTree>
    <p:extLst>
      <p:ext uri="{BB962C8B-B14F-4D97-AF65-F5344CB8AC3E}">
        <p14:creationId xmlns:p14="http://schemas.microsoft.com/office/powerpoint/2010/main" val="1075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2403135-40AB-BA47-9CEA-90673B4E0269}" type="datetimeFigureOut">
              <a:rPr lang="en-US" smtClean="0"/>
              <a:t>12/10/2017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E0CE23-7B2E-6643-BABC-8D229A90B683}" type="slidenum">
              <a:rPr lang="en-US" smtClean="0"/>
              <a:t>‹#›</a:t>
            </a:fld>
            <a:endParaRPr lang="en-US"/>
          </a:p>
        </p:txBody>
      </p:sp>
    </p:spTree>
    <p:extLst>
      <p:ext uri="{BB962C8B-B14F-4D97-AF65-F5344CB8AC3E}">
        <p14:creationId xmlns:p14="http://schemas.microsoft.com/office/powerpoint/2010/main" val="898681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2403135-40AB-BA47-9CEA-90673B4E0269}" type="datetimeFigureOut">
              <a:rPr lang="en-US" smtClean="0"/>
              <a:t>12/10/2017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E0CE23-7B2E-6643-BABC-8D229A90B683}" type="slidenum">
              <a:rPr lang="en-US" smtClean="0"/>
              <a:t>‹#›</a:t>
            </a:fld>
            <a:endParaRPr lang="en-US"/>
          </a:p>
        </p:txBody>
      </p:sp>
    </p:spTree>
    <p:extLst>
      <p:ext uri="{BB962C8B-B14F-4D97-AF65-F5344CB8AC3E}">
        <p14:creationId xmlns:p14="http://schemas.microsoft.com/office/powerpoint/2010/main" val="88270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403135-40AB-BA47-9CEA-90673B4E0269}" type="datetimeFigureOut">
              <a:rPr lang="en-US" smtClean="0"/>
              <a:t>12/10/2017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E0CE23-7B2E-6643-BABC-8D229A90B683}" type="slidenum">
              <a:rPr lang="en-US" smtClean="0"/>
              <a:t>‹#›</a:t>
            </a:fld>
            <a:endParaRPr lang="en-US"/>
          </a:p>
        </p:txBody>
      </p:sp>
    </p:spTree>
    <p:extLst>
      <p:ext uri="{BB962C8B-B14F-4D97-AF65-F5344CB8AC3E}">
        <p14:creationId xmlns:p14="http://schemas.microsoft.com/office/powerpoint/2010/main" val="855667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403135-40AB-BA47-9CEA-90673B4E0269}" type="datetimeFigureOut">
              <a:rPr lang="en-US" smtClean="0"/>
              <a:t>12/10/2017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E0CE23-7B2E-6643-BABC-8D229A90B683}" type="slidenum">
              <a:rPr lang="en-US" smtClean="0"/>
              <a:t>‹#›</a:t>
            </a:fld>
            <a:endParaRPr lang="en-US"/>
          </a:p>
        </p:txBody>
      </p:sp>
    </p:spTree>
    <p:extLst>
      <p:ext uri="{BB962C8B-B14F-4D97-AF65-F5344CB8AC3E}">
        <p14:creationId xmlns:p14="http://schemas.microsoft.com/office/powerpoint/2010/main" val="1645625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403135-40AB-BA47-9CEA-90673B4E0269}" type="datetimeFigureOut">
              <a:rPr lang="en-US" smtClean="0"/>
              <a:t>12/10/2017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E0CE23-7B2E-6643-BABC-8D229A90B683}" type="slidenum">
              <a:rPr lang="en-US" smtClean="0"/>
              <a:t>‹#›</a:t>
            </a:fld>
            <a:endParaRPr lang="en-US"/>
          </a:p>
        </p:txBody>
      </p:sp>
    </p:spTree>
    <p:extLst>
      <p:ext uri="{BB962C8B-B14F-4D97-AF65-F5344CB8AC3E}">
        <p14:creationId xmlns:p14="http://schemas.microsoft.com/office/powerpoint/2010/main" val="591687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403135-40AB-BA47-9CEA-90673B4E0269}" type="datetimeFigureOut">
              <a:rPr lang="en-US" smtClean="0"/>
              <a:t>12/10/2017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E0CE23-7B2E-6643-BABC-8D229A90B683}" type="slidenum">
              <a:rPr lang="en-US" smtClean="0"/>
              <a:t>‹#›</a:t>
            </a:fld>
            <a:endParaRPr lang="en-US"/>
          </a:p>
        </p:txBody>
      </p:sp>
    </p:spTree>
    <p:extLst>
      <p:ext uri="{BB962C8B-B14F-4D97-AF65-F5344CB8AC3E}">
        <p14:creationId xmlns:p14="http://schemas.microsoft.com/office/powerpoint/2010/main" val="728495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986897"/>
            <a:ext cx="12192000" cy="2387600"/>
          </a:xfrm>
        </p:spPr>
        <p:txBody>
          <a:bodyPr/>
          <a:lstStyle/>
          <a:p>
            <a:r>
              <a:rPr lang="en-US" dirty="0" smtClean="0">
                <a:solidFill>
                  <a:schemeClr val="bg1"/>
                </a:solidFill>
              </a:rPr>
              <a:t>Microsoft</a:t>
            </a:r>
            <a:endParaRPr lang="en-US" dirty="0">
              <a:solidFill>
                <a:schemeClr val="bg1"/>
              </a:solidFill>
            </a:endParaRPr>
          </a:p>
        </p:txBody>
      </p:sp>
      <p:sp>
        <p:nvSpPr>
          <p:cNvPr id="3" name="TextBox 2"/>
          <p:cNvSpPr txBox="1"/>
          <p:nvPr/>
        </p:nvSpPr>
        <p:spPr>
          <a:xfrm>
            <a:off x="0" y="3690851"/>
            <a:ext cx="12192000" cy="477054"/>
          </a:xfrm>
          <a:prstGeom prst="rect">
            <a:avLst/>
          </a:prstGeom>
          <a:noFill/>
        </p:spPr>
        <p:txBody>
          <a:bodyPr wrap="square" rtlCol="0">
            <a:spAutoFit/>
          </a:bodyPr>
          <a:lstStyle/>
          <a:p>
            <a:pPr algn="ctr"/>
            <a:endParaRPr lang="en-US" sz="2500" dirty="0"/>
          </a:p>
        </p:txBody>
      </p:sp>
      <p:sp>
        <p:nvSpPr>
          <p:cNvPr id="4" name="TextBox 3"/>
          <p:cNvSpPr txBox="1"/>
          <p:nvPr/>
        </p:nvSpPr>
        <p:spPr>
          <a:xfrm>
            <a:off x="0" y="3616381"/>
            <a:ext cx="12192000" cy="584775"/>
          </a:xfrm>
          <a:prstGeom prst="rect">
            <a:avLst/>
          </a:prstGeom>
          <a:noFill/>
        </p:spPr>
        <p:txBody>
          <a:bodyPr wrap="square" rtlCol="0">
            <a:spAutoFit/>
          </a:bodyPr>
          <a:lstStyle/>
          <a:p>
            <a:pPr algn="ctr"/>
            <a:r>
              <a:rPr lang="en-US" sz="3200" dirty="0" smtClean="0">
                <a:solidFill>
                  <a:schemeClr val="bg1"/>
                </a:solidFill>
              </a:rPr>
              <a:t>Deven Meredith, Kelvin Lu, Kai Hoyer &amp; Bennett Kamps</a:t>
            </a:r>
            <a:endParaRPr lang="en-US" sz="3200" dirty="0">
              <a:solidFill>
                <a:schemeClr val="bg1"/>
              </a:solidFill>
            </a:endParaRPr>
          </a:p>
        </p:txBody>
      </p:sp>
    </p:spTree>
    <p:extLst>
      <p:ext uri="{BB962C8B-B14F-4D97-AF65-F5344CB8AC3E}">
        <p14:creationId xmlns:p14="http://schemas.microsoft.com/office/powerpoint/2010/main" val="19453790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642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890612"/>
            <a:ext cx="12192000" cy="1325563"/>
          </a:xfrm>
        </p:spPr>
        <p:txBody>
          <a:bodyPr>
            <a:normAutofit/>
          </a:bodyPr>
          <a:lstStyle/>
          <a:p>
            <a:pPr algn="ctr"/>
            <a:r>
              <a:rPr lang="en-US" sz="8500" dirty="0" smtClean="0"/>
              <a:t>Capital Structure</a:t>
            </a:r>
            <a:endParaRPr lang="en-US" sz="8500" dirty="0"/>
          </a:p>
        </p:txBody>
      </p:sp>
    </p:spTree>
    <p:extLst>
      <p:ext uri="{BB962C8B-B14F-4D97-AF65-F5344CB8AC3E}">
        <p14:creationId xmlns:p14="http://schemas.microsoft.com/office/powerpoint/2010/main" val="15745308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DC63F"/>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23685" y="1259567"/>
            <a:ext cx="10515600" cy="4351338"/>
          </a:xfrm>
        </p:spPr>
        <p:txBody>
          <a:bodyPr>
            <a:normAutofit lnSpcReduction="10000"/>
          </a:bodyPr>
          <a:lstStyle/>
          <a:p>
            <a:r>
              <a:rPr lang="en-US" dirty="0"/>
              <a:t>As of Q1 2016, Microsoft </a:t>
            </a:r>
            <a:r>
              <a:rPr lang="en-US" dirty="0" smtClean="0"/>
              <a:t>had </a:t>
            </a:r>
            <a:r>
              <a:rPr lang="en-US" dirty="0"/>
              <a:t>$5.5 billion in short term debt, and $40.9 billion in long term debt. </a:t>
            </a:r>
            <a:endParaRPr lang="en-US" dirty="0" smtClean="0"/>
          </a:p>
          <a:p>
            <a:r>
              <a:rPr lang="en-US" dirty="0" smtClean="0"/>
              <a:t>At the </a:t>
            </a:r>
            <a:r>
              <a:rPr lang="en-US" smtClean="0"/>
              <a:t>same time, Microsoft </a:t>
            </a:r>
            <a:r>
              <a:rPr lang="en-US" dirty="0"/>
              <a:t>had a debt-equity ratio of .62 </a:t>
            </a:r>
            <a:r>
              <a:rPr lang="en-US" dirty="0" smtClean="0"/>
              <a:t>($74 billion in shareholder equity)</a:t>
            </a:r>
          </a:p>
          <a:p>
            <a:r>
              <a:rPr lang="en-US" dirty="0" smtClean="0"/>
              <a:t>Apple</a:t>
            </a:r>
            <a:r>
              <a:rPr lang="en-US" dirty="0"/>
              <a:t>, had a debt-equity ratio of .61 in the same quarter, </a:t>
            </a:r>
            <a:r>
              <a:rPr lang="en-US" dirty="0" smtClean="0"/>
              <a:t>($</a:t>
            </a:r>
            <a:r>
              <a:rPr lang="en-US" dirty="0"/>
              <a:t>130 billion in total shareholder </a:t>
            </a:r>
            <a:r>
              <a:rPr lang="en-US" dirty="0" smtClean="0"/>
              <a:t>equity)</a:t>
            </a:r>
          </a:p>
          <a:p>
            <a:r>
              <a:rPr lang="en-US" dirty="0"/>
              <a:t>Optimal debt ratios vary by industry but as long as it is under 2, it is considered a healthy debt to equity ratio</a:t>
            </a:r>
            <a:r>
              <a:rPr lang="en-US" dirty="0" smtClean="0"/>
              <a:t>.</a:t>
            </a:r>
          </a:p>
          <a:p>
            <a:r>
              <a:rPr lang="en-US" dirty="0"/>
              <a:t>D</a:t>
            </a:r>
            <a:r>
              <a:rPr lang="en-US" dirty="0" smtClean="0"/>
              <a:t>ebt </a:t>
            </a:r>
            <a:r>
              <a:rPr lang="en-US" dirty="0"/>
              <a:t>ratio has increased slightly from 2016 to 2017 through the issuing of new debt.</a:t>
            </a:r>
          </a:p>
        </p:txBody>
      </p:sp>
    </p:spTree>
    <p:extLst>
      <p:ext uri="{BB962C8B-B14F-4D97-AF65-F5344CB8AC3E}">
        <p14:creationId xmlns:p14="http://schemas.microsoft.com/office/powerpoint/2010/main" val="18458253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AEE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Debt Structure Comparison</a:t>
            </a:r>
            <a:endParaRPr lang="en-US" dirty="0"/>
          </a:p>
        </p:txBody>
      </p:sp>
      <p:graphicFrame>
        <p:nvGraphicFramePr>
          <p:cNvPr id="7" name="Chart 6"/>
          <p:cNvGraphicFramePr>
            <a:graphicFrameLocks/>
          </p:cNvGraphicFramePr>
          <p:nvPr>
            <p:extLst>
              <p:ext uri="{D42A27DB-BD31-4B8C-83A1-F6EECF244321}">
                <p14:modId xmlns:p14="http://schemas.microsoft.com/office/powerpoint/2010/main" val="8445447"/>
              </p:ext>
            </p:extLst>
          </p:nvPr>
        </p:nvGraphicFramePr>
        <p:xfrm>
          <a:off x="135774" y="1690688"/>
          <a:ext cx="5897880" cy="37957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a:graphicFrameLocks/>
          </p:cNvGraphicFramePr>
          <p:nvPr>
            <p:extLst>
              <p:ext uri="{D42A27DB-BD31-4B8C-83A1-F6EECF244321}">
                <p14:modId xmlns:p14="http://schemas.microsoft.com/office/powerpoint/2010/main" val="4193743939"/>
              </p:ext>
            </p:extLst>
          </p:nvPr>
        </p:nvGraphicFramePr>
        <p:xfrm>
          <a:off x="6158346" y="1690688"/>
          <a:ext cx="5897880" cy="379571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405176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C20E"/>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838200" y="365125"/>
            <a:ext cx="10515600" cy="1325563"/>
          </a:xfrm>
        </p:spPr>
        <p:txBody>
          <a:bodyPr/>
          <a:lstStyle/>
          <a:p>
            <a:r>
              <a:rPr lang="en-US" dirty="0" smtClean="0"/>
              <a:t>Using Debt: Pros and Cons</a:t>
            </a:r>
            <a:endParaRPr lang="en-US" dirty="0"/>
          </a:p>
        </p:txBody>
      </p:sp>
      <p:sp>
        <p:nvSpPr>
          <p:cNvPr id="9" name="Content Placeholder 2"/>
          <p:cNvSpPr>
            <a:spLocks noGrp="1"/>
          </p:cNvSpPr>
          <p:nvPr>
            <p:ph idx="1"/>
          </p:nvPr>
        </p:nvSpPr>
        <p:spPr>
          <a:xfrm>
            <a:off x="838200" y="1825625"/>
            <a:ext cx="10515600" cy="4351338"/>
          </a:xfrm>
        </p:spPr>
        <p:txBody>
          <a:bodyPr/>
          <a:lstStyle/>
          <a:p>
            <a:pPr>
              <a:buFont typeface="Wingdings" panose="05000000000000000000" pitchFamily="2" charset="2"/>
              <a:buChar char="ü"/>
            </a:pPr>
            <a:r>
              <a:rPr lang="en-US" dirty="0" smtClean="0"/>
              <a:t>Fund projects in advance</a:t>
            </a:r>
          </a:p>
          <a:p>
            <a:pPr>
              <a:buFont typeface="Wingdings" panose="05000000000000000000" pitchFamily="2" charset="2"/>
              <a:buChar char="ü"/>
            </a:pPr>
            <a:r>
              <a:rPr lang="en-US" dirty="0" smtClean="0"/>
              <a:t>Grow business aggressively</a:t>
            </a:r>
          </a:p>
          <a:p>
            <a:pPr>
              <a:buFont typeface="Wingdings" panose="05000000000000000000" pitchFamily="2" charset="2"/>
              <a:buChar char="ü"/>
            </a:pPr>
            <a:r>
              <a:rPr lang="en-US" dirty="0" smtClean="0"/>
              <a:t>Retain control of company</a:t>
            </a:r>
          </a:p>
          <a:p>
            <a:pPr>
              <a:buFont typeface="Courier New" panose="02070309020205020404" pitchFamily="49" charset="0"/>
              <a:buChar char="o"/>
            </a:pPr>
            <a:r>
              <a:rPr lang="en-US" dirty="0" smtClean="0"/>
              <a:t>Pay interest on loan or bond</a:t>
            </a:r>
          </a:p>
          <a:p>
            <a:pPr>
              <a:buFont typeface="Courier New" panose="02070309020205020404" pitchFamily="49" charset="0"/>
              <a:buChar char="o"/>
            </a:pPr>
            <a:r>
              <a:rPr lang="en-US" dirty="0" smtClean="0"/>
              <a:t>Assets may be repossessed by bank if unable to pay interest</a:t>
            </a:r>
          </a:p>
          <a:p>
            <a:pPr>
              <a:buFont typeface="Courier New" panose="02070309020205020404" pitchFamily="49" charset="0"/>
              <a:buChar char="o"/>
            </a:pPr>
            <a:r>
              <a:rPr lang="en-US" dirty="0" smtClean="0"/>
              <a:t>Borrowing against future earnings</a:t>
            </a:r>
          </a:p>
          <a:p>
            <a:pPr>
              <a:buFont typeface="Courier New" panose="02070309020205020404" pitchFamily="49" charset="0"/>
              <a:buChar char="o"/>
            </a:pPr>
            <a:r>
              <a:rPr lang="en-US" dirty="0" smtClean="0"/>
              <a:t>Overreliance leads to stifled future cash flow and growth</a:t>
            </a:r>
            <a:endParaRPr lang="en-US" dirty="0"/>
          </a:p>
        </p:txBody>
      </p:sp>
    </p:spTree>
    <p:extLst>
      <p:ext uri="{BB962C8B-B14F-4D97-AF65-F5344CB8AC3E}">
        <p14:creationId xmlns:p14="http://schemas.microsoft.com/office/powerpoint/2010/main" val="18555227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6422"/>
        </a:solidFill>
        <a:effectLst/>
      </p:bgPr>
    </p:bg>
    <p:spTree>
      <p:nvGrpSpPr>
        <p:cNvPr id="1" name=""/>
        <p:cNvGrpSpPr/>
        <p:nvPr/>
      </p:nvGrpSpPr>
      <p:grpSpPr>
        <a:xfrm>
          <a:off x="0" y="0"/>
          <a:ext cx="0" cy="0"/>
          <a:chOff x="0" y="0"/>
          <a:chExt cx="0" cy="0"/>
        </a:xfrm>
      </p:grpSpPr>
      <p:sp>
        <p:nvSpPr>
          <p:cNvPr id="5" name="TextBox 4"/>
          <p:cNvSpPr txBox="1"/>
          <p:nvPr/>
        </p:nvSpPr>
        <p:spPr>
          <a:xfrm>
            <a:off x="698269" y="482138"/>
            <a:ext cx="10906298" cy="784830"/>
          </a:xfrm>
          <a:prstGeom prst="rect">
            <a:avLst/>
          </a:prstGeom>
          <a:noFill/>
        </p:spPr>
        <p:txBody>
          <a:bodyPr wrap="square" rtlCol="0">
            <a:spAutoFit/>
          </a:bodyPr>
          <a:lstStyle/>
          <a:p>
            <a:r>
              <a:rPr lang="en-US" sz="4500" dirty="0" smtClean="0"/>
              <a:t>Microsoft Debt Ratios </a:t>
            </a:r>
            <a:endParaRPr lang="en-US" sz="4500" dirty="0"/>
          </a:p>
        </p:txBody>
      </p:sp>
      <p:pic>
        <p:nvPicPr>
          <p:cNvPr id="6" name="Picture 5"/>
          <p:cNvPicPr>
            <a:picLocks noChangeAspect="1"/>
          </p:cNvPicPr>
          <p:nvPr/>
        </p:nvPicPr>
        <p:blipFill>
          <a:blip r:embed="rId3"/>
          <a:stretch>
            <a:fillRect/>
          </a:stretch>
        </p:blipFill>
        <p:spPr>
          <a:xfrm>
            <a:off x="2776451" y="1389272"/>
            <a:ext cx="8828116" cy="1310593"/>
          </a:xfrm>
          <a:prstGeom prst="rect">
            <a:avLst/>
          </a:prstGeom>
        </p:spPr>
      </p:pic>
      <p:graphicFrame>
        <p:nvGraphicFramePr>
          <p:cNvPr id="7" name="Chart 6"/>
          <p:cNvGraphicFramePr>
            <a:graphicFrameLocks/>
          </p:cNvGraphicFramePr>
          <p:nvPr>
            <p:extLst>
              <p:ext uri="{D42A27DB-BD31-4B8C-83A1-F6EECF244321}">
                <p14:modId xmlns:p14="http://schemas.microsoft.com/office/powerpoint/2010/main" val="475246552"/>
              </p:ext>
            </p:extLst>
          </p:nvPr>
        </p:nvGraphicFramePr>
        <p:xfrm>
          <a:off x="698268" y="2822170"/>
          <a:ext cx="6799811" cy="389451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1190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DC63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687411"/>
            <a:ext cx="12192000" cy="1325563"/>
          </a:xfrm>
        </p:spPr>
        <p:txBody>
          <a:bodyPr>
            <a:normAutofit/>
          </a:bodyPr>
          <a:lstStyle/>
          <a:p>
            <a:pPr algn="ctr"/>
            <a:r>
              <a:rPr lang="en-US" sz="8500" b="1" dirty="0"/>
              <a:t>Payout Policy</a:t>
            </a:r>
            <a:endParaRPr lang="en-US" sz="8500" dirty="0"/>
          </a:p>
        </p:txBody>
      </p:sp>
    </p:spTree>
    <p:extLst>
      <p:ext uri="{BB962C8B-B14F-4D97-AF65-F5344CB8AC3E}">
        <p14:creationId xmlns:p14="http://schemas.microsoft.com/office/powerpoint/2010/main" val="14481211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AEE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Dividend History</a:t>
            </a:r>
            <a:endParaRPr lang="en-US" dirty="0"/>
          </a:p>
        </p:txBody>
      </p:sp>
      <p:pic>
        <p:nvPicPr>
          <p:cNvPr id="1026" name="Picture 2" descr="https://lh3.googleusercontent.com/ZpXIfGhpt8dO7YW2m-m3CuBd1Aa5C8yJHW9WioeBXUG1yNDqkc7gwHkV4FXHVW3aiyV9-De6UHtSnV0ugu_f-hziJDnE58qIir_YkxwvB2RiSKq-ESAwVa3zSXIfDWa-RtM_BrwMKX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10494"/>
            <a:ext cx="5048250" cy="5181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cS80BVJQmvujgJq-AwlK6bdU5jRoAHPDyqAQ7UXH-LlJ8nxGK3zksc1dm9opnCyYUXIJ7FIU2_DFIqShcP9AX69Q-6ep2YsXoQevfVotacbRGtq6rNEV763uSZMQXFkeSjmNIjAO0P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886450" y="1570151"/>
            <a:ext cx="5787832" cy="4482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0510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C20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Apple Dividend History</a:t>
            </a:r>
            <a:endParaRPr lang="en-US" dirty="0"/>
          </a:p>
        </p:txBody>
      </p:sp>
      <p:pic>
        <p:nvPicPr>
          <p:cNvPr id="2050" name="Picture 2" descr="https://lh3.googleusercontent.com/DK5keAMPThx70Gv_6itNh4lTSMdSkBji0enAzxQ869JO-CeAe04iVKh-jXjW4IJckhOk9exbccbT5Of7pYKe2s-KbevDsYMtRBTR7t6KSvNoAlUU0IuP_Kk9GOvC7zESRqqDC9Y4Iy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2055812"/>
            <a:ext cx="3501571" cy="35015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3.googleusercontent.com/95WPxsXM47Xt0ym-wH0pwd6KH9zTx8GKM6YX80O7GxxSLJc7o82UoVNnM275PK4Uoz6LGz6jRiFnhhP636F17Ln4GKsWoZOQjwSATZEktfJsECR4R5V6DAOyDO-d6_iuNAXVQr0Tg9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199" y="217715"/>
            <a:ext cx="4580165" cy="6487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3276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3642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Stock Splits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72083051"/>
              </p:ext>
            </p:extLst>
          </p:nvPr>
        </p:nvGraphicFramePr>
        <p:xfrm>
          <a:off x="838200" y="1690688"/>
          <a:ext cx="10515600" cy="4377838"/>
        </p:xfrm>
        <a:graphic>
          <a:graphicData uri="http://schemas.openxmlformats.org/drawingml/2006/table">
            <a:tbl>
              <a:tblPr firstRow="1" bandRow="1">
                <a:tableStyleId>{5C22544A-7EE6-4342-B048-85BDC9FD1C3A}</a:tableStyleId>
              </a:tblPr>
              <a:tblGrid>
                <a:gridCol w="5257800"/>
                <a:gridCol w="5257800"/>
              </a:tblGrid>
              <a:tr h="413883">
                <a:tc>
                  <a:txBody>
                    <a:bodyPr/>
                    <a:lstStyle/>
                    <a:p>
                      <a:r>
                        <a:rPr lang="en-US" dirty="0" smtClean="0"/>
                        <a:t>Microsoft</a:t>
                      </a:r>
                      <a:endParaRPr lang="en-US" dirty="0"/>
                    </a:p>
                  </a:txBody>
                  <a:tcPr/>
                </a:tc>
                <a:tc>
                  <a:txBody>
                    <a:bodyPr/>
                    <a:lstStyle/>
                    <a:p>
                      <a:r>
                        <a:rPr lang="en-US" dirty="0" smtClean="0"/>
                        <a:t>Apple</a:t>
                      </a:r>
                      <a:endParaRPr lang="en-US" dirty="0"/>
                    </a:p>
                  </a:txBody>
                  <a:tcPr/>
                </a:tc>
              </a:tr>
              <a:tr h="3963955">
                <a:tc>
                  <a:txBody>
                    <a:bodyPr/>
                    <a:lstStyle/>
                    <a:p>
                      <a:endParaRPr lang="en-US" dirty="0"/>
                    </a:p>
                  </a:txBody>
                  <a:tcPr/>
                </a:tc>
                <a:tc>
                  <a:txBody>
                    <a:bodyPr/>
                    <a:lstStyle/>
                    <a:p>
                      <a:endParaRPr lang="en-US" dirty="0"/>
                    </a:p>
                  </a:txBody>
                  <a:tcPr/>
                </a:tc>
              </a:tr>
            </a:tbl>
          </a:graphicData>
        </a:graphic>
      </p:graphicFrame>
      <p:pic>
        <p:nvPicPr>
          <p:cNvPr id="3076" name="Picture 4" descr="https://lh3.googleusercontent.com/lZOqgVKh4SZqDyGFgoB12uFRHq-1Ax44WS2Uzpy99CAEswK-qTDDCPTDnAZymqnQ0xSwDgGrcY9ueNH5XeEfLIhfdaPqtD0z7hBUzpnWYgtYjIqrUdRT0xRl5HOI9dgodx6F-TU8PG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83598"/>
            <a:ext cx="5193832" cy="430428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3.googleusercontent.com/EY3y2wrDhlFM6HfjacnWrNL4RvrMvdF3QI96_iOiCtRqCPZGEv-yfreuRUQ3Pi33RjR0gjmt-ePZpDPQ_lAEyjENKkO2GmW-gqXeOwuqqeCih38lLkCn72D_NzuoFN4Q-hjcL2QlMk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6861" y="2183598"/>
            <a:ext cx="2772109" cy="3668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4143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8DC63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Shares Repurchased</a:t>
            </a:r>
            <a:endParaRPr lang="en-US" dirty="0"/>
          </a:p>
        </p:txBody>
      </p:sp>
      <p:sp>
        <p:nvSpPr>
          <p:cNvPr id="3" name="Content Placeholder 2"/>
          <p:cNvSpPr>
            <a:spLocks noGrp="1"/>
          </p:cNvSpPr>
          <p:nvPr>
            <p:ph idx="1"/>
          </p:nvPr>
        </p:nvSpPr>
        <p:spPr/>
        <p:txBody>
          <a:bodyPr/>
          <a:lstStyle/>
          <a:p>
            <a:r>
              <a:rPr lang="en-US" dirty="0"/>
              <a:t>Microsoft </a:t>
            </a:r>
            <a:br>
              <a:rPr lang="en-US" dirty="0"/>
            </a:br>
            <a:r>
              <a:rPr lang="en-US" dirty="0"/>
              <a:t/>
            </a:r>
            <a:br>
              <a:rPr lang="en-US" dirty="0"/>
            </a:br>
            <a:endParaRPr lang="en-US" dirty="0" smtClean="0"/>
          </a:p>
          <a:p>
            <a:endParaRPr lang="en-US" dirty="0" smtClean="0"/>
          </a:p>
          <a:p>
            <a:endParaRPr lang="en-US" dirty="0" smtClean="0"/>
          </a:p>
          <a:p>
            <a:r>
              <a:rPr lang="en-US" dirty="0" smtClean="0"/>
              <a:t>Apple</a:t>
            </a:r>
            <a:br>
              <a:rPr lang="en-US" dirty="0" smtClean="0"/>
            </a:br>
            <a:endParaRPr lang="en-US" dirty="0"/>
          </a:p>
        </p:txBody>
      </p:sp>
      <p:pic>
        <p:nvPicPr>
          <p:cNvPr id="4098" name="Picture 2" descr="https://lh3.googleusercontent.com/bDkWSwwDAx-NRS_U8MEELdkCKCG6c4t7SUt09kgKvIeUJ3LwhM4b2FPXzfUNiAs8kpA2ek2BNtrYuDjpfrzOWYI41Gc2DS8GwV3Jqog1K13B2Ru2OhY4CgmDqyjLOgbw_fv5mkJmFv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69066"/>
            <a:ext cx="1219200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5.googleusercontent.com/DX3YZyJkvGWoSfDzY2V4TaIKWtaRRsT7G2MSpzXWiNU2f-gIkRrP0uQJLhAWM2iraSY7-mNGn55TTqPVz640Cy8wL14F0aHYrBhX9WBlmsocad4ATR9CITbECCS4VRaZJ7hMW20Pma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730750"/>
            <a:ext cx="12192000"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2443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642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789010"/>
            <a:ext cx="12192000" cy="1325563"/>
          </a:xfrm>
        </p:spPr>
        <p:txBody>
          <a:bodyPr>
            <a:normAutofit/>
          </a:bodyPr>
          <a:lstStyle/>
          <a:p>
            <a:pPr algn="ctr"/>
            <a:r>
              <a:rPr lang="en-US" sz="8500" dirty="0" smtClean="0"/>
              <a:t>General Information</a:t>
            </a:r>
            <a:endParaRPr lang="en-US" sz="8500" dirty="0"/>
          </a:p>
        </p:txBody>
      </p:sp>
    </p:spTree>
    <p:extLst>
      <p:ext uri="{BB962C8B-B14F-4D97-AF65-F5344CB8AC3E}">
        <p14:creationId xmlns:p14="http://schemas.microsoft.com/office/powerpoint/2010/main" val="10258026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AEEF"/>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838200" y="365125"/>
            <a:ext cx="10515600" cy="1325563"/>
          </a:xfrm>
        </p:spPr>
        <p:txBody>
          <a:bodyPr>
            <a:normAutofit/>
          </a:bodyPr>
          <a:lstStyle/>
          <a:p>
            <a:r>
              <a:rPr lang="en-US" b="1" dirty="0"/>
              <a:t>Cumulated Cash Returned to </a:t>
            </a:r>
            <a:r>
              <a:rPr lang="en-US" b="1" dirty="0" smtClean="0"/>
              <a:t>Investors</a:t>
            </a:r>
            <a:endParaRPr lang="en-US" dirty="0"/>
          </a:p>
        </p:txBody>
      </p:sp>
      <p:sp>
        <p:nvSpPr>
          <p:cNvPr id="9" name="Content Placeholder 2"/>
          <p:cNvSpPr>
            <a:spLocks noGrp="1"/>
          </p:cNvSpPr>
          <p:nvPr>
            <p:ph idx="1"/>
          </p:nvPr>
        </p:nvSpPr>
        <p:spPr>
          <a:xfrm>
            <a:off x="838200" y="1825625"/>
            <a:ext cx="10515600" cy="4351338"/>
          </a:xfrm>
        </p:spPr>
        <p:txBody>
          <a:bodyPr/>
          <a:lstStyle/>
          <a:p>
            <a:r>
              <a:rPr lang="en-US" dirty="0"/>
              <a:t>Microsoft</a:t>
            </a:r>
          </a:p>
          <a:p>
            <a:pPr fontAlgn="base"/>
            <a:r>
              <a:rPr lang="en-US" dirty="0"/>
              <a:t>Since 2008 Microsoft has returned $73.72B.($55.47B since 2012</a:t>
            </a:r>
            <a:r>
              <a:rPr lang="en-US" dirty="0" smtClean="0"/>
              <a:t>)</a:t>
            </a:r>
            <a:br>
              <a:rPr lang="en-US" dirty="0" smtClean="0"/>
            </a:br>
            <a:r>
              <a:rPr lang="en-US" dirty="0" smtClean="0"/>
              <a:t/>
            </a:r>
            <a:br>
              <a:rPr lang="en-US" dirty="0" smtClean="0"/>
            </a:br>
            <a:r>
              <a:rPr lang="en-US" dirty="0" smtClean="0"/>
              <a:t/>
            </a:r>
            <a:br>
              <a:rPr lang="en-US" dirty="0" smtClean="0"/>
            </a:br>
            <a:r>
              <a:rPr lang="en-US" dirty="0"/>
              <a:t/>
            </a:r>
            <a:br>
              <a:rPr lang="en-US" dirty="0"/>
            </a:br>
            <a:r>
              <a:rPr lang="en-US" dirty="0"/>
              <a:t/>
            </a:r>
            <a:br>
              <a:rPr lang="en-US" dirty="0"/>
            </a:br>
            <a:r>
              <a:rPr lang="en-US" dirty="0"/>
              <a:t>Apple</a:t>
            </a:r>
          </a:p>
          <a:p>
            <a:pPr fontAlgn="base"/>
            <a:r>
              <a:rPr lang="en-US" dirty="0"/>
              <a:t>Since 2012 Apple has returned $63.3B</a:t>
            </a:r>
            <a:r>
              <a:rPr lang="en-US" dirty="0" smtClean="0"/>
              <a:t>.</a:t>
            </a:r>
            <a:r>
              <a:rPr lang="en-US" dirty="0"/>
              <a:t/>
            </a:r>
            <a:br>
              <a:rPr lang="en-US" dirty="0"/>
            </a:br>
            <a:endParaRPr lang="en-US" dirty="0"/>
          </a:p>
        </p:txBody>
      </p:sp>
      <p:pic>
        <p:nvPicPr>
          <p:cNvPr id="10" name="Picture 2" descr="https://lh6.googleusercontent.com/ByFmhDr_bi4J-GuNzxkF8L6wKD73DKSQF_O82aBn63zauwg4WfUS7fU-mAHdI-_xQqkszLlya1KzpPKp6zBAHRJ04tx60aQDA2s0c_nKyGvXHvc_LjpsK-L4bHYU1C_AnNrXUNZu4U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15444"/>
            <a:ext cx="12192000" cy="10858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s://lh6.googleusercontent.com/dkyhmedislRBJFCwsRFB6pBrIO2YCJ328Hn5N2rbmxE5buhtC17YV6-7mcplVVomikXjZmkomuBBx5uDflFLaHWg6QqabRw3AXIbYcKxFsRl3SSMylDsnf3DwyhPGq_ig8Fj941BM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97603"/>
            <a:ext cx="12192000" cy="89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6137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C20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a:t>
            </a:r>
            <a:endParaRPr lang="en-US" dirty="0"/>
          </a:p>
        </p:txBody>
      </p:sp>
      <p:pic>
        <p:nvPicPr>
          <p:cNvPr id="7170" name="Picture 2" descr="https://lh4.googleusercontent.com/RTJ7noTYRujjtOlaTcZH-cl4uJjsWiAHQajHD6eAr47NPq8rpHP2SwGpwkuOb9wsK0bY6RyrKACPCrUnHFFYaNpdQqlU_NK7XDgaxWObo0kMLFDQn_Fs8ac8cLKa5C1H-Ux75_47Or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 y="1690688"/>
            <a:ext cx="1171575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1749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642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858944"/>
            <a:ext cx="12192000" cy="1325563"/>
          </a:xfrm>
        </p:spPr>
        <p:txBody>
          <a:bodyPr/>
          <a:lstStyle/>
          <a:p>
            <a:pPr algn="ctr"/>
            <a:r>
              <a:rPr lang="en-US" sz="8500" dirty="0" smtClean="0"/>
              <a:t>Risk &amp; Returns</a:t>
            </a:r>
            <a:endParaRPr lang="en-US" sz="8500" dirty="0"/>
          </a:p>
        </p:txBody>
      </p:sp>
    </p:spTree>
    <p:extLst>
      <p:ext uri="{BB962C8B-B14F-4D97-AF65-F5344CB8AC3E}">
        <p14:creationId xmlns:p14="http://schemas.microsoft.com/office/powerpoint/2010/main" val="2395218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8DC63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 of Risk</a:t>
            </a:r>
            <a:endParaRPr lang="en-US" dirty="0"/>
          </a:p>
        </p:txBody>
      </p:sp>
      <p:sp>
        <p:nvSpPr>
          <p:cNvPr id="3" name="Content Placeholder 2"/>
          <p:cNvSpPr>
            <a:spLocks noGrp="1"/>
          </p:cNvSpPr>
          <p:nvPr>
            <p:ph idx="1"/>
          </p:nvPr>
        </p:nvSpPr>
        <p:spPr/>
        <p:txBody>
          <a:bodyPr>
            <a:normAutofit fontScale="85000" lnSpcReduction="10000"/>
          </a:bodyPr>
          <a:lstStyle/>
          <a:p>
            <a:pPr fontAlgn="base"/>
            <a:r>
              <a:rPr lang="en-US" dirty="0"/>
              <a:t>Competition: Microsoft faces many competitors, and barriers to entry are small</a:t>
            </a:r>
          </a:p>
          <a:p>
            <a:pPr lvl="1" fontAlgn="base"/>
            <a:r>
              <a:rPr lang="en-US" dirty="0"/>
              <a:t>Open source software that “mimics” Microsoft products has an adverse affect on </a:t>
            </a:r>
            <a:r>
              <a:rPr lang="en-US" dirty="0" smtClean="0"/>
              <a:t>revenues</a:t>
            </a:r>
          </a:p>
          <a:p>
            <a:pPr fontAlgn="base"/>
            <a:r>
              <a:rPr lang="en-US" dirty="0"/>
              <a:t>Changes in consumer tastes</a:t>
            </a:r>
          </a:p>
          <a:p>
            <a:pPr lvl="1" fontAlgn="base"/>
            <a:r>
              <a:rPr lang="en-US" dirty="0"/>
              <a:t>Namely, shift towards </a:t>
            </a:r>
            <a:r>
              <a:rPr lang="en-US" dirty="0" smtClean="0"/>
              <a:t>tablets</a:t>
            </a:r>
            <a:endParaRPr lang="en-US" dirty="0"/>
          </a:p>
          <a:p>
            <a:pPr fontAlgn="base"/>
            <a:r>
              <a:rPr lang="en-US" dirty="0"/>
              <a:t>Intellectual Property</a:t>
            </a:r>
          </a:p>
          <a:p>
            <a:pPr lvl="1" fontAlgn="base"/>
            <a:r>
              <a:rPr lang="en-US" dirty="0"/>
              <a:t>Claims of infringement from third parties</a:t>
            </a:r>
          </a:p>
          <a:p>
            <a:pPr lvl="1" fontAlgn="base"/>
            <a:r>
              <a:rPr lang="en-US" dirty="0"/>
              <a:t>Piracy of Microsoft products </a:t>
            </a:r>
          </a:p>
          <a:p>
            <a:pPr lvl="2" fontAlgn="base"/>
            <a:r>
              <a:rPr lang="en-US" dirty="0"/>
              <a:t>Particularly a concern in countries with weak anti-piracy laws</a:t>
            </a:r>
          </a:p>
          <a:p>
            <a:pPr fontAlgn="base"/>
            <a:r>
              <a:rPr lang="en-US" dirty="0"/>
              <a:t>Security Concerns: Vulnerabilities in Microsoft Products could lead to reduce usage as well as liability claims </a:t>
            </a:r>
          </a:p>
          <a:p>
            <a:pPr fontAlgn="base"/>
            <a:r>
              <a:rPr lang="en-US" dirty="0"/>
              <a:t>Additionally, there is the risk of unauthorized disclosure of Microsoft’s source code</a:t>
            </a:r>
          </a:p>
          <a:p>
            <a:endParaRPr lang="en-US" dirty="0"/>
          </a:p>
        </p:txBody>
      </p:sp>
    </p:spTree>
    <p:extLst>
      <p:ext uri="{BB962C8B-B14F-4D97-AF65-F5344CB8AC3E}">
        <p14:creationId xmlns:p14="http://schemas.microsoft.com/office/powerpoint/2010/main" val="12599667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AEEF"/>
        </a:solidFill>
        <a:effectLst/>
      </p:bgPr>
    </p:bg>
    <p:spTree>
      <p:nvGrpSpPr>
        <p:cNvPr id="1" name=""/>
        <p:cNvGrpSpPr/>
        <p:nvPr/>
      </p:nvGrpSpPr>
      <p:grpSpPr>
        <a:xfrm>
          <a:off x="0" y="0"/>
          <a:ext cx="0" cy="0"/>
          <a:chOff x="0" y="0"/>
          <a:chExt cx="0" cy="0"/>
        </a:xfrm>
      </p:grpSpPr>
      <p:sp>
        <p:nvSpPr>
          <p:cNvPr id="4" name="Rectangle 1"/>
          <p:cNvSpPr>
            <a:spLocks noChangeArrowheads="1"/>
          </p:cNvSpPr>
          <p:nvPr/>
        </p:nvSpPr>
        <p:spPr bwMode="auto">
          <a:xfrm>
            <a:off x="149629" y="292167"/>
            <a:ext cx="11853949" cy="614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500" b="0" i="0" u="none" strike="noStrike" cap="none" normalizeH="0" baseline="0" dirty="0">
                <a:ln>
                  <a:noFill/>
                </a:ln>
                <a:solidFill>
                  <a:schemeClr val="tx1"/>
                </a:solidFill>
                <a:effectLst/>
                <a:latin typeface="Calibri" charset="0"/>
                <a:ea typeface="Calibri" charset="0"/>
                <a:cs typeface="Calibri" charset="0"/>
              </a:rPr>
              <a:t>Risk Assessment of Microsoft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libri" charset="0"/>
                <a:ea typeface="Calibri" charset="0"/>
                <a:cs typeface="Calibri" charset="0"/>
              </a:rPr>
              <a:t>  </a:t>
            </a:r>
            <a:r>
              <a:rPr kumimoji="0" lang="en-US" altLang="en-US" sz="16800" b="0" i="0" u="none" strike="noStrike" cap="none" normalizeH="0" baseline="0" dirty="0">
                <a:ln>
                  <a:noFill/>
                </a:ln>
                <a:solidFill>
                  <a:schemeClr val="tx1"/>
                </a:solidFill>
                <a:effectLst/>
                <a:latin typeface="Calibri" charset="0"/>
                <a:ea typeface="Calibri" charset="0"/>
                <a:cs typeface="Calibri" charset="0"/>
              </a:rPr>
              <a:t/>
            </a:r>
            <a:br>
              <a:rPr kumimoji="0" lang="en-US" altLang="en-US" sz="16800" b="0" i="0" u="none" strike="noStrike" cap="none" normalizeH="0" baseline="0" dirty="0">
                <a:ln>
                  <a:noFill/>
                </a:ln>
                <a:solidFill>
                  <a:schemeClr val="tx1"/>
                </a:solidFill>
                <a:effectLst/>
                <a:latin typeface="Calibri" charset="0"/>
                <a:ea typeface="Calibri" charset="0"/>
                <a:cs typeface="Calibri" charset="0"/>
              </a:rPr>
            </a:br>
            <a:r>
              <a:rPr kumimoji="0" lang="en-US" altLang="en-US" sz="1800" b="0" i="0" u="none" strike="noStrike" cap="none" normalizeH="0" baseline="0" dirty="0">
                <a:ln>
                  <a:noFill/>
                </a:ln>
                <a:solidFill>
                  <a:schemeClr val="tx1"/>
                </a:solidFill>
                <a:effectLst/>
                <a:latin typeface="Calibri" charset="0"/>
                <a:ea typeface="Calibri" charset="0"/>
                <a:cs typeface="Calibri" charset="0"/>
              </a:rPr>
              <a:t/>
            </a:r>
            <a:br>
              <a:rPr kumimoji="0" lang="en-US" altLang="en-US" sz="1800" b="0" i="0" u="none" strike="noStrike" cap="none" normalizeH="0" baseline="0" dirty="0">
                <a:ln>
                  <a:noFill/>
                </a:ln>
                <a:solidFill>
                  <a:schemeClr val="tx1"/>
                </a:solidFill>
                <a:effectLst/>
                <a:latin typeface="Calibri" charset="0"/>
                <a:ea typeface="Calibri" charset="0"/>
                <a:cs typeface="Calibri" charset="0"/>
              </a:rPr>
            </a:br>
            <a:r>
              <a:rPr kumimoji="0" lang="en-US" altLang="en-US" sz="1800" b="0" i="0" u="none" strike="noStrike" cap="none" normalizeH="0" baseline="0" dirty="0">
                <a:ln>
                  <a:noFill/>
                </a:ln>
                <a:solidFill>
                  <a:schemeClr val="tx1"/>
                </a:solidFill>
                <a:effectLst/>
                <a:latin typeface="Calibri" charset="0"/>
                <a:ea typeface="Calibri" charset="0"/>
                <a:cs typeface="Calibri" charset="0"/>
              </a:rPr>
              <a:t/>
            </a:r>
            <a:br>
              <a:rPr kumimoji="0" lang="en-US" altLang="en-US" sz="1800" b="0" i="0" u="none" strike="noStrike" cap="none" normalizeH="0" baseline="0" dirty="0">
                <a:ln>
                  <a:noFill/>
                </a:ln>
                <a:solidFill>
                  <a:schemeClr val="tx1"/>
                </a:solidFill>
                <a:effectLst/>
                <a:latin typeface="Calibri" charset="0"/>
                <a:ea typeface="Calibri" charset="0"/>
                <a:cs typeface="Calibri" charset="0"/>
              </a:rPr>
            </a:br>
            <a:endParaRPr kumimoji="0" lang="en-US" altLang="en-US" sz="1800" b="0" i="0" u="none" strike="noStrike" cap="none" normalizeH="0" baseline="0" dirty="0" smtClean="0">
              <a:ln>
                <a:noFill/>
              </a:ln>
              <a:solidFill>
                <a:schemeClr val="tx1"/>
              </a:solidFill>
              <a:effectLst/>
              <a:latin typeface="Calibri"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Calibri"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Calibri"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Calibri"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Calibri"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libri" charset="0"/>
                <a:ea typeface="Calibri" charset="0"/>
                <a:cs typeface="Calibri" charset="0"/>
              </a:rPr>
              <a:t/>
            </a:r>
            <a:br>
              <a:rPr kumimoji="0" lang="en-US" altLang="en-US" sz="1800" b="0" i="0" u="none" strike="noStrike" cap="none" normalizeH="0" baseline="0" dirty="0">
                <a:ln>
                  <a:noFill/>
                </a:ln>
                <a:solidFill>
                  <a:schemeClr val="tx1"/>
                </a:solidFill>
                <a:effectLst/>
                <a:latin typeface="Calibri" charset="0"/>
                <a:ea typeface="Calibri" charset="0"/>
                <a:cs typeface="Calibri" charset="0"/>
              </a:rPr>
            </a:br>
            <a:r>
              <a:rPr kumimoji="0" lang="en-US" altLang="en-US" sz="1800" b="0" i="0" u="none" strike="noStrike" cap="none" normalizeH="0" baseline="0" dirty="0">
                <a:ln>
                  <a:noFill/>
                </a:ln>
                <a:solidFill>
                  <a:schemeClr val="tx1"/>
                </a:solidFill>
                <a:effectLst/>
                <a:latin typeface="Calibri" charset="0"/>
                <a:ea typeface="Calibri" charset="0"/>
                <a:cs typeface="Calibri" charset="0"/>
              </a:rPr>
              <a:t/>
            </a:r>
            <a:br>
              <a:rPr kumimoji="0" lang="en-US" altLang="en-US" sz="1800" b="0" i="0" u="none" strike="noStrike" cap="none" normalizeH="0" baseline="0" dirty="0">
                <a:ln>
                  <a:noFill/>
                </a:ln>
                <a:solidFill>
                  <a:schemeClr val="tx1"/>
                </a:solidFill>
                <a:effectLst/>
                <a:latin typeface="Calibri" charset="0"/>
                <a:ea typeface="Calibri" charset="0"/>
                <a:cs typeface="Calibri" charset="0"/>
              </a:rPr>
            </a:br>
            <a:endParaRPr kumimoji="0" lang="en-US" altLang="en-US" sz="1800" b="0" i="0" u="none" strike="noStrike" cap="none" normalizeH="0" baseline="0" dirty="0">
              <a:ln>
                <a:noFill/>
              </a:ln>
              <a:solidFill>
                <a:schemeClr val="tx1"/>
              </a:solidFill>
              <a:effectLst/>
              <a:latin typeface="Calibri"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0" i="0" u="none" strike="noStrike" cap="none" normalizeH="0" baseline="0" dirty="0">
                <a:ln>
                  <a:noFill/>
                </a:ln>
                <a:effectLst/>
                <a:latin typeface="Calibri" charset="0"/>
                <a:ea typeface="Calibri" charset="0"/>
                <a:cs typeface="Calibri" charset="0"/>
              </a:rPr>
              <a:t>As of 12/8/17, Microsoft has a risk grade of 73</a:t>
            </a:r>
            <a:endParaRPr kumimoji="0" lang="en-US" altLang="en-US" sz="2600" b="0" i="0" u="sng" strike="noStrike" cap="none" normalizeH="0" baseline="0" dirty="0">
              <a:ln>
                <a:noFill/>
              </a:ln>
              <a:effectLst/>
              <a:latin typeface="Calibri" charset="0"/>
              <a:ea typeface="Calibri" charset="0"/>
              <a:cs typeface="Calibri"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600" b="0" i="0" u="none" strike="noStrike" cap="none" normalizeH="0" baseline="0" dirty="0" err="1">
                <a:ln>
                  <a:noFill/>
                </a:ln>
                <a:effectLst/>
                <a:latin typeface="Calibri" charset="0"/>
                <a:ea typeface="Calibri" charset="0"/>
                <a:cs typeface="Calibri" charset="0"/>
              </a:rPr>
              <a:t>RiskGrade</a:t>
            </a:r>
            <a:r>
              <a:rPr kumimoji="0" lang="en-US" altLang="en-US" sz="2600" b="0" i="0" u="none" strike="noStrike" cap="none" normalizeH="0" baseline="0" dirty="0">
                <a:ln>
                  <a:noFill/>
                </a:ln>
                <a:effectLst/>
                <a:latin typeface="Calibri" charset="0"/>
                <a:ea typeface="Calibri" charset="0"/>
                <a:cs typeface="Calibri" charset="0"/>
              </a:rPr>
              <a:t> is based on historical market volatility- similar to standard deviation </a:t>
            </a:r>
            <a:endParaRPr kumimoji="0" lang="en-US" altLang="en-US" sz="2600" b="0" i="0" u="sng" strike="noStrike" cap="none" normalizeH="0" baseline="0" dirty="0">
              <a:ln>
                <a:noFill/>
              </a:ln>
              <a:effectLst/>
              <a:latin typeface="Calibri"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0" i="0" u="none" strike="noStrike" cap="none" normalizeH="0" baseline="0" dirty="0">
                <a:ln>
                  <a:noFill/>
                </a:ln>
                <a:effectLst/>
                <a:latin typeface="Calibri" charset="0"/>
                <a:ea typeface="Calibri" charset="0"/>
                <a:cs typeface="Calibri" charset="0"/>
              </a:rPr>
              <a:t>The lower the score, the less risky the stock and a company with a score less than 100 is considered low risk.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0" i="0" u="none" strike="noStrike" cap="none" normalizeH="0" baseline="0" dirty="0">
                <a:ln>
                  <a:noFill/>
                </a:ln>
                <a:effectLst/>
                <a:latin typeface="Calibri" charset="0"/>
                <a:ea typeface="Calibri" charset="0"/>
                <a:cs typeface="Calibri" charset="0"/>
              </a:rPr>
              <a:t>Microsoft has a lower risk grade than many of their competitors </a:t>
            </a:r>
            <a:endParaRPr kumimoji="0" lang="en-US" altLang="en-US" sz="2600" b="0" i="0" u="sng" strike="noStrike" cap="none" normalizeH="0" baseline="0" dirty="0">
              <a:ln>
                <a:noFill/>
              </a:ln>
              <a:effectLst/>
              <a:latin typeface="Calibri"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600" b="0" i="0" u="none" strike="noStrike" cap="none" normalizeH="0" baseline="0" dirty="0">
              <a:ln>
                <a:noFill/>
              </a:ln>
              <a:solidFill>
                <a:schemeClr val="tx1"/>
              </a:solidFill>
              <a:effectLst/>
              <a:latin typeface="Calibri" charset="0"/>
              <a:ea typeface="Calibri" charset="0"/>
              <a:cs typeface="Calibri" charset="0"/>
            </a:endParaRPr>
          </a:p>
        </p:txBody>
      </p:sp>
      <p:pic>
        <p:nvPicPr>
          <p:cNvPr id="8194" name="Picture 2" descr="https://lh4.googleusercontent.com/RfBG2N8lVFg__-PzzeRZUFwHvwQJCgx_YpsqX4RbtdcQHRFeIfTDwal85v_obWQXpL0wnteqdMNGd2fd13uaR-92ummQ2gzzgC5kRjNu7f4K17Yn54coQmOyTiU_M6cuatSRMrpIM4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5765" y="1067925"/>
            <a:ext cx="5781675"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8531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C20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Beta &amp; Expected Returns</a:t>
            </a:r>
            <a:endParaRPr lang="en-US" dirty="0"/>
          </a:p>
        </p:txBody>
      </p:sp>
      <p:sp>
        <p:nvSpPr>
          <p:cNvPr id="5" name="Rectangle 4"/>
          <p:cNvSpPr/>
          <p:nvPr/>
        </p:nvSpPr>
        <p:spPr>
          <a:xfrm>
            <a:off x="5888736" y="1691566"/>
            <a:ext cx="5465064" cy="4493538"/>
          </a:xfrm>
          <a:prstGeom prst="rect">
            <a:avLst/>
          </a:prstGeom>
        </p:spPr>
        <p:txBody>
          <a:bodyPr wrap="square">
            <a:spAutoFit/>
          </a:bodyPr>
          <a:lstStyle/>
          <a:p>
            <a:pPr fontAlgn="base">
              <a:buFont typeface="Arial" panose="020B0604020202020204" pitchFamily="34" charset="0"/>
              <a:buChar char="•"/>
            </a:pPr>
            <a:r>
              <a:rPr lang="en-US" sz="2600" dirty="0">
                <a:latin typeface="Arial" panose="020B0604020202020204" pitchFamily="34" charset="0"/>
              </a:rPr>
              <a:t>Firm Beta: 1.49</a:t>
            </a:r>
          </a:p>
          <a:p>
            <a:pPr marL="742950" lvl="1" indent="-285750" fontAlgn="base">
              <a:buFont typeface="Arial" panose="020B0604020202020204" pitchFamily="34" charset="0"/>
              <a:buChar char="•"/>
            </a:pPr>
            <a:r>
              <a:rPr lang="en-US" sz="2600" dirty="0">
                <a:latin typeface="Arial" panose="020B0604020202020204" pitchFamily="34" charset="0"/>
              </a:rPr>
              <a:t>Microsoft stock is more volatile than the market  </a:t>
            </a:r>
          </a:p>
          <a:p>
            <a:pPr fontAlgn="base">
              <a:buFont typeface="Arial" panose="020B0604020202020204" pitchFamily="34" charset="0"/>
              <a:buChar char="•"/>
            </a:pPr>
            <a:r>
              <a:rPr lang="en-US" sz="2600" dirty="0">
                <a:latin typeface="Arial" panose="020B0604020202020204" pitchFamily="34" charset="0"/>
              </a:rPr>
              <a:t>More volatile than competitors  </a:t>
            </a:r>
          </a:p>
          <a:p>
            <a:pPr marL="742950" lvl="1" indent="-285750" fontAlgn="base">
              <a:buFont typeface="Arial" panose="020B0604020202020204" pitchFamily="34" charset="0"/>
              <a:buChar char="•"/>
            </a:pPr>
            <a:r>
              <a:rPr lang="en-US" sz="2600" dirty="0">
                <a:latin typeface="Arial" panose="020B0604020202020204" pitchFamily="34" charset="0"/>
              </a:rPr>
              <a:t>Apple: 1.34</a:t>
            </a:r>
          </a:p>
          <a:p>
            <a:pPr marL="742950" lvl="1" indent="-285750" fontAlgn="base">
              <a:buFont typeface="Arial" panose="020B0604020202020204" pitchFamily="34" charset="0"/>
              <a:buChar char="•"/>
            </a:pPr>
            <a:r>
              <a:rPr lang="en-US" sz="2600" dirty="0">
                <a:latin typeface="Arial" panose="020B0604020202020204" pitchFamily="34" charset="0"/>
              </a:rPr>
              <a:t>IBM: 1.07</a:t>
            </a:r>
          </a:p>
          <a:p>
            <a:pPr marL="742950" lvl="1" indent="-285750" fontAlgn="base">
              <a:buFont typeface="Arial" panose="020B0604020202020204" pitchFamily="34" charset="0"/>
              <a:buChar char="•"/>
            </a:pPr>
            <a:r>
              <a:rPr lang="en-US" sz="2600" dirty="0">
                <a:latin typeface="Arial" panose="020B0604020202020204" pitchFamily="34" charset="0"/>
              </a:rPr>
              <a:t>Oracle: 1.05</a:t>
            </a:r>
          </a:p>
          <a:p>
            <a:pPr marL="742950" lvl="1" indent="-285750" fontAlgn="base">
              <a:buFont typeface="Arial" panose="020B0604020202020204" pitchFamily="34" charset="0"/>
              <a:buChar char="•"/>
            </a:pPr>
            <a:r>
              <a:rPr lang="en-US" sz="2600" dirty="0">
                <a:latin typeface="Arial" panose="020B0604020202020204" pitchFamily="34" charset="0"/>
              </a:rPr>
              <a:t>Computer Services industry beta: .99</a:t>
            </a:r>
          </a:p>
          <a:p>
            <a:pPr fontAlgn="base">
              <a:spcAft>
                <a:spcPts val="1600"/>
              </a:spcAft>
              <a:buFont typeface="Arial" panose="020B0604020202020204" pitchFamily="34" charset="0"/>
              <a:buChar char="•"/>
            </a:pPr>
            <a:r>
              <a:rPr lang="en-US" sz="2600" dirty="0">
                <a:latin typeface="Arial" panose="020B0604020202020204" pitchFamily="34" charset="0"/>
              </a:rPr>
              <a:t>Expected Rate of Return using the CAPM: </a:t>
            </a:r>
            <a:r>
              <a:rPr lang="en-US" sz="2600" dirty="0" smtClean="0">
                <a:latin typeface="Arial" panose="020B0604020202020204" pitchFamily="34" charset="0"/>
              </a:rPr>
              <a:t>13.73</a:t>
            </a:r>
            <a:endParaRPr lang="en-US" sz="2600" dirty="0">
              <a:latin typeface="Arial" panose="020B0604020202020204" pitchFamily="34" charset="0"/>
            </a:endParaRPr>
          </a:p>
        </p:txBody>
      </p:sp>
      <p:pic>
        <p:nvPicPr>
          <p:cNvPr id="1026" name="Picture 2" descr="https://lh6.googleusercontent.com/LoJwmxf6rHYaU8GMYuNIPAxx1H2HJ3hW-eWXDezFjwtKhnGMYagWmN8Gb3f-4HKfbOog9b_HxgmZhRhSBx2ZrO51bOLUqWbl1W-GnVKyQYLEHz0V9BAQRERS-5pgab2N5_dxxCJeEu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167" y="1830007"/>
            <a:ext cx="5086673" cy="3921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794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3642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641981"/>
            <a:ext cx="12192000" cy="1325563"/>
          </a:xfrm>
        </p:spPr>
        <p:txBody>
          <a:bodyPr>
            <a:normAutofit/>
          </a:bodyPr>
          <a:lstStyle/>
          <a:p>
            <a:pPr algn="ctr"/>
            <a:r>
              <a:rPr lang="en-US" sz="8500" dirty="0" smtClean="0"/>
              <a:t>Investments</a:t>
            </a:r>
            <a:endParaRPr lang="en-US" sz="8500" dirty="0"/>
          </a:p>
        </p:txBody>
      </p:sp>
    </p:spTree>
    <p:extLst>
      <p:ext uri="{BB962C8B-B14F-4D97-AF65-F5344CB8AC3E}">
        <p14:creationId xmlns:p14="http://schemas.microsoft.com/office/powerpoint/2010/main" val="3302899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8DC63F"/>
        </a:solidFill>
        <a:effectLst/>
      </p:bgPr>
    </p:bg>
    <p:spTree>
      <p:nvGrpSpPr>
        <p:cNvPr id="1" name=""/>
        <p:cNvGrpSpPr/>
        <p:nvPr/>
      </p:nvGrpSpPr>
      <p:grpSpPr>
        <a:xfrm>
          <a:off x="0" y="0"/>
          <a:ext cx="0" cy="0"/>
          <a:chOff x="0" y="0"/>
          <a:chExt cx="0" cy="0"/>
        </a:xfrm>
      </p:grpSpPr>
      <p:pic>
        <p:nvPicPr>
          <p:cNvPr id="2050" name="Picture 2" descr="https://lh3.googleusercontent.com/HuVdxkeqnbA36G3DKTg-CGkdAjxRvlawD5O2bKz8Z0wu7t7l8ZnoRzOOX3D9mOBR_HkxK60qx0QRKhqqpRHtoGHcnMKH_gfbUj_9z1YMyGcofLNlqvKdODbuuAkf7gooYd4NuRw7n4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663" y="473311"/>
            <a:ext cx="7349525" cy="5956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6474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AEE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Short Term </a:t>
            </a:r>
            <a:r>
              <a:rPr lang="en-US" dirty="0" smtClean="0"/>
              <a:t>Investments</a:t>
            </a:r>
            <a:endParaRPr lang="en-US" dirty="0"/>
          </a:p>
        </p:txBody>
      </p:sp>
      <p:pic>
        <p:nvPicPr>
          <p:cNvPr id="3074" name="Picture 2" descr="https://lh3.googleusercontent.com/zC0Su84ctyHsSdKroE3mqZAdr9njkWl9ibkNhL2tH4ArgcPyhe8poVEoQkJQRwfeUGIJ8rm63LlbMbjzfSp_qJuTi3OsGREqKU6g2GrXkS7RE5eROjZ3UDYUIpcPSyOdmP58Sx_W6N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2736208"/>
            <a:ext cx="11506200" cy="2181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821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C20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 Term Investments (cont.)</a:t>
            </a:r>
            <a:endParaRPr lang="en-US" dirty="0"/>
          </a:p>
        </p:txBody>
      </p:sp>
      <p:sp>
        <p:nvSpPr>
          <p:cNvPr id="3" name="Content Placeholder 2"/>
          <p:cNvSpPr>
            <a:spLocks noGrp="1"/>
          </p:cNvSpPr>
          <p:nvPr>
            <p:ph idx="1"/>
          </p:nvPr>
        </p:nvSpPr>
        <p:spPr/>
        <p:txBody>
          <a:bodyPr>
            <a:normAutofit lnSpcReduction="10000"/>
          </a:bodyPr>
          <a:lstStyle/>
          <a:p>
            <a:pPr fontAlgn="base"/>
            <a:r>
              <a:rPr lang="en-US" dirty="0"/>
              <a:t>Currently Microsoft has short term investments </a:t>
            </a:r>
            <a:r>
              <a:rPr lang="en-US" dirty="0" err="1"/>
              <a:t>totalling</a:t>
            </a:r>
            <a:r>
              <a:rPr lang="en-US" dirty="0"/>
              <a:t> $138.47 billion</a:t>
            </a:r>
          </a:p>
          <a:p>
            <a:pPr fontAlgn="base"/>
            <a:r>
              <a:rPr lang="en-US" dirty="0"/>
              <a:t>This is a considerable amount</a:t>
            </a:r>
          </a:p>
          <a:p>
            <a:pPr lvl="1" fontAlgn="base"/>
            <a:r>
              <a:rPr lang="en-US" dirty="0"/>
              <a:t>For comparison, Apple has $74.2 billion worth of short term investments</a:t>
            </a:r>
          </a:p>
          <a:p>
            <a:pPr fontAlgn="base"/>
            <a:r>
              <a:rPr lang="en-US" dirty="0"/>
              <a:t>From their annual report- “Our short-term investments are primarily to facilitate liquidity and for capital preservation. They consist predominantly of highly liquid investment-grade fixed-income securities, diversified among industries and individual issuers. The investments are predominantly U.S. dollar-denominated securities, but also include foreign currency-denominated securities in order to diversify risk</a:t>
            </a:r>
            <a:r>
              <a:rPr lang="en-US" dirty="0" smtClean="0"/>
              <a:t>.</a:t>
            </a:r>
            <a:r>
              <a:rPr lang="en-US" sz="1800" dirty="0" smtClean="0"/>
              <a:t>"</a:t>
            </a:r>
            <a:endParaRPr lang="en-US" dirty="0"/>
          </a:p>
        </p:txBody>
      </p:sp>
    </p:spTree>
    <p:extLst>
      <p:ext uri="{BB962C8B-B14F-4D97-AF65-F5344CB8AC3E}">
        <p14:creationId xmlns:p14="http://schemas.microsoft.com/office/powerpoint/2010/main" val="3310048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DC63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Understanding </a:t>
            </a:r>
            <a:r>
              <a:rPr lang="en-US" b="1" dirty="0" smtClean="0"/>
              <a:t>Microsoft</a:t>
            </a:r>
            <a:endParaRPr lang="en-US" dirty="0"/>
          </a:p>
        </p:txBody>
      </p:sp>
      <p:sp>
        <p:nvSpPr>
          <p:cNvPr id="3" name="Content Placeholder 2"/>
          <p:cNvSpPr>
            <a:spLocks noGrp="1"/>
          </p:cNvSpPr>
          <p:nvPr>
            <p:ph idx="1"/>
          </p:nvPr>
        </p:nvSpPr>
        <p:spPr>
          <a:xfrm>
            <a:off x="329380" y="1596951"/>
            <a:ext cx="5273133" cy="5137677"/>
          </a:xfrm>
        </p:spPr>
        <p:txBody>
          <a:bodyPr>
            <a:normAutofit lnSpcReduction="10000"/>
          </a:bodyPr>
          <a:lstStyle/>
          <a:p>
            <a:pPr fontAlgn="base"/>
            <a:r>
              <a:rPr lang="en-US" dirty="0"/>
              <a:t>Microsoft is a worldwide leader in software services and devices.</a:t>
            </a:r>
          </a:p>
          <a:p>
            <a:pPr fontAlgn="base"/>
            <a:r>
              <a:rPr lang="en-US" dirty="0"/>
              <a:t>Products made for both corporate and personal consumption</a:t>
            </a:r>
          </a:p>
          <a:p>
            <a:pPr fontAlgn="base"/>
            <a:r>
              <a:rPr lang="en-US" dirty="0"/>
              <a:t>Products and Services include</a:t>
            </a:r>
          </a:p>
          <a:p>
            <a:pPr lvl="1" fontAlgn="base"/>
            <a:r>
              <a:rPr lang="en-US" dirty="0"/>
              <a:t>Microsoft Windows</a:t>
            </a:r>
          </a:p>
          <a:p>
            <a:pPr lvl="1" fontAlgn="base"/>
            <a:r>
              <a:rPr lang="en-US" dirty="0"/>
              <a:t>Microsoft Office </a:t>
            </a:r>
          </a:p>
          <a:p>
            <a:pPr lvl="1" fontAlgn="base"/>
            <a:r>
              <a:rPr lang="en-US" dirty="0"/>
              <a:t>Skype</a:t>
            </a:r>
          </a:p>
          <a:p>
            <a:pPr lvl="1" fontAlgn="base"/>
            <a:r>
              <a:rPr lang="en-US" dirty="0"/>
              <a:t>LinkedIn</a:t>
            </a:r>
          </a:p>
          <a:p>
            <a:pPr lvl="1" fontAlgn="base"/>
            <a:r>
              <a:rPr lang="en-US" dirty="0"/>
              <a:t>Bing</a:t>
            </a:r>
          </a:p>
          <a:p>
            <a:pPr lvl="1" fontAlgn="base"/>
            <a:r>
              <a:rPr lang="en-US" dirty="0"/>
              <a:t>Xbox</a:t>
            </a:r>
          </a:p>
          <a:p>
            <a:pPr lvl="1" fontAlgn="base"/>
            <a:r>
              <a:rPr lang="en-US" dirty="0"/>
              <a:t>Nokia</a:t>
            </a:r>
          </a:p>
          <a:p>
            <a:endParaRPr lang="en-US" dirty="0"/>
          </a:p>
        </p:txBody>
      </p:sp>
      <p:pic>
        <p:nvPicPr>
          <p:cNvPr id="4099" name="Picture 3" descr="https://lh3.googleusercontent.com/M-IkNskReSJbP4k4Rk8q-CKvVWtZLuyqWZlKjq7NmiWrPuAkwFNJPzaDVJFf9UV50alUfXkC-ktplm8LmGgJNoK2pTeUmT96hhP8JuxiKObkXnwTfPHK54PqmqCthieATpvG5Hxkiz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2214199"/>
            <a:ext cx="2485869" cy="123449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4.googleusercontent.com/iuL7GfXRrvIknEjKP3lA5XNLSJ8pEPvJd84Y_io_HIOEHW4Cs1yDZAyitsv-unBoTzvnMxMsFT1ZmDzA-8S2s6XhT2mGE0GmUtp6HGPk0xzFKCXeBs-LvdwHEhfJQNI0z7NI4ewDfq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5460" y="3443706"/>
            <a:ext cx="2368583" cy="762590"/>
          </a:xfrm>
          <a:prstGeom prst="rect">
            <a:avLst/>
          </a:prstGeom>
          <a:solidFill>
            <a:schemeClr val="bg1"/>
          </a:solidFill>
        </p:spPr>
      </p:pic>
      <p:pic>
        <p:nvPicPr>
          <p:cNvPr id="4101" name="Picture 5" descr="https://lh4.googleusercontent.com/1xfSCnHN_roIU9a8sF_nf6HacB9MwmV3lR8Tf018kT-fpUHpLLjDg3OsJG0FT2TQg8uORVeMBIIUytWAeQWW8ef-mAWjdB38-sEyaDJIzil3uKXgZigCbxJ1yy2YGoLQM08TEe-goT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2240" y="3443705"/>
            <a:ext cx="2903220" cy="76259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lh5.googleusercontent.com/FYdDaoiVn5U_zr0_VGE8DfR0Bsu1dUEFSO07yZM3K1AgMuybc3Jm4p2EMeZvarcmwCUnh0MLMAdi7fUsxHYmF2NBqKCZhaN9G6UORW6CAWK9floiGi3s3FuTqfvb78YtrRpeVudBTr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9627" y="2209210"/>
            <a:ext cx="2792976" cy="1234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6641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3642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 Term Investments</a:t>
            </a:r>
            <a:endParaRPr lang="en-US" dirty="0"/>
          </a:p>
        </p:txBody>
      </p:sp>
      <p:sp>
        <p:nvSpPr>
          <p:cNvPr id="3" name="Content Placeholder 2"/>
          <p:cNvSpPr>
            <a:spLocks noGrp="1"/>
          </p:cNvSpPr>
          <p:nvPr>
            <p:ph idx="1"/>
          </p:nvPr>
        </p:nvSpPr>
        <p:spPr>
          <a:xfrm>
            <a:off x="838200" y="1825624"/>
            <a:ext cx="10515600" cy="4701635"/>
          </a:xfrm>
        </p:spPr>
        <p:txBody>
          <a:bodyPr>
            <a:normAutofit fontScale="92500" lnSpcReduction="10000"/>
          </a:bodyPr>
          <a:lstStyle/>
          <a:p>
            <a:pPr fontAlgn="base"/>
            <a:r>
              <a:rPr lang="en-US" dirty="0"/>
              <a:t>As of September 2017, Microsoft has $6.02 billion worth of long term investments</a:t>
            </a:r>
          </a:p>
          <a:p>
            <a:pPr fontAlgn="base"/>
            <a:r>
              <a:rPr lang="en-US" dirty="0"/>
              <a:t>These investments are focused around creating new products and updating existing ones</a:t>
            </a:r>
          </a:p>
          <a:p>
            <a:pPr fontAlgn="base"/>
            <a:r>
              <a:rPr lang="en-US" dirty="0"/>
              <a:t>Cloud Computing </a:t>
            </a:r>
          </a:p>
          <a:p>
            <a:pPr lvl="1" fontAlgn="base"/>
            <a:r>
              <a:rPr lang="en-US" dirty="0"/>
              <a:t>Office 365 and Azure</a:t>
            </a:r>
          </a:p>
          <a:p>
            <a:pPr fontAlgn="base"/>
            <a:r>
              <a:rPr lang="en-US" dirty="0"/>
              <a:t>Cell Phones </a:t>
            </a:r>
          </a:p>
          <a:p>
            <a:pPr lvl="1" fontAlgn="base"/>
            <a:r>
              <a:rPr lang="en-US" dirty="0"/>
              <a:t>Mixed success in this area so far</a:t>
            </a:r>
          </a:p>
          <a:p>
            <a:pPr fontAlgn="base"/>
            <a:r>
              <a:rPr lang="en-US" dirty="0"/>
              <a:t>Artificial Intelligence </a:t>
            </a:r>
          </a:p>
          <a:p>
            <a:pPr lvl="1" fontAlgn="base"/>
            <a:r>
              <a:rPr lang="en-US" dirty="0"/>
              <a:t>Microsoft has made 18 acquisitions in this area over the past few years</a:t>
            </a:r>
          </a:p>
          <a:p>
            <a:pPr fontAlgn="base"/>
            <a:r>
              <a:rPr lang="en-US" dirty="0"/>
              <a:t>Cybersecurity</a:t>
            </a:r>
          </a:p>
          <a:p>
            <a:pPr lvl="1" fontAlgn="base"/>
            <a:r>
              <a:rPr lang="en-US" dirty="0"/>
              <a:t>Currently investing over one billion a </a:t>
            </a:r>
            <a:r>
              <a:rPr lang="en-US" dirty="0" smtClean="0"/>
              <a:t>year</a:t>
            </a:r>
            <a:endParaRPr lang="en-US" dirty="0"/>
          </a:p>
        </p:txBody>
      </p:sp>
    </p:spTree>
    <p:extLst>
      <p:ext uri="{BB962C8B-B14F-4D97-AF65-F5344CB8AC3E}">
        <p14:creationId xmlns:p14="http://schemas.microsoft.com/office/powerpoint/2010/main" val="3277598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8DC63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708275"/>
            <a:ext cx="12192000" cy="1325563"/>
          </a:xfrm>
        </p:spPr>
        <p:txBody>
          <a:bodyPr>
            <a:normAutofit/>
          </a:bodyPr>
          <a:lstStyle/>
          <a:p>
            <a:pPr algn="ctr"/>
            <a:r>
              <a:rPr lang="en-US" sz="8500" dirty="0" smtClean="0"/>
              <a:t>Questions?</a:t>
            </a:r>
            <a:endParaRPr lang="en-US" sz="8500" dirty="0"/>
          </a:p>
        </p:txBody>
      </p:sp>
    </p:spTree>
    <p:extLst>
      <p:ext uri="{BB962C8B-B14F-4D97-AF65-F5344CB8AC3E}">
        <p14:creationId xmlns:p14="http://schemas.microsoft.com/office/powerpoint/2010/main" val="2162416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AEE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Competition</a:t>
            </a:r>
            <a:endParaRPr lang="en-US" dirty="0"/>
          </a:p>
        </p:txBody>
      </p:sp>
      <p:sp>
        <p:nvSpPr>
          <p:cNvPr id="3" name="Content Placeholder 2"/>
          <p:cNvSpPr>
            <a:spLocks noGrp="1"/>
          </p:cNvSpPr>
          <p:nvPr>
            <p:ph idx="1"/>
          </p:nvPr>
        </p:nvSpPr>
        <p:spPr>
          <a:xfrm>
            <a:off x="838200" y="1825625"/>
            <a:ext cx="5231860" cy="4351338"/>
          </a:xfrm>
        </p:spPr>
        <p:txBody>
          <a:bodyPr>
            <a:normAutofit fontScale="92500" lnSpcReduction="20000"/>
          </a:bodyPr>
          <a:lstStyle/>
          <a:p>
            <a:pPr fontAlgn="base"/>
            <a:r>
              <a:rPr lang="en-US" dirty="0"/>
              <a:t>Faces stiff competition in several key areas of the technology sector</a:t>
            </a:r>
          </a:p>
          <a:p>
            <a:pPr fontAlgn="base"/>
            <a:r>
              <a:rPr lang="en-US" dirty="0"/>
              <a:t>Software and Operating Systems </a:t>
            </a:r>
          </a:p>
          <a:p>
            <a:pPr lvl="1" fontAlgn="base"/>
            <a:r>
              <a:rPr lang="en-US" dirty="0"/>
              <a:t>Apple</a:t>
            </a:r>
          </a:p>
          <a:p>
            <a:pPr lvl="1" fontAlgn="base"/>
            <a:r>
              <a:rPr lang="en-US" dirty="0"/>
              <a:t>Google</a:t>
            </a:r>
          </a:p>
          <a:p>
            <a:pPr lvl="1" fontAlgn="base"/>
            <a:r>
              <a:rPr lang="en-US" dirty="0"/>
              <a:t>IBM</a:t>
            </a:r>
          </a:p>
          <a:p>
            <a:pPr lvl="1" fontAlgn="base"/>
            <a:r>
              <a:rPr lang="en-US" dirty="0"/>
              <a:t>Oracle </a:t>
            </a:r>
          </a:p>
          <a:p>
            <a:pPr fontAlgn="base"/>
            <a:r>
              <a:rPr lang="en-US" dirty="0"/>
              <a:t>Hardware</a:t>
            </a:r>
          </a:p>
          <a:p>
            <a:pPr lvl="1" fontAlgn="base"/>
            <a:r>
              <a:rPr lang="en-US" dirty="0"/>
              <a:t>Logitech</a:t>
            </a:r>
          </a:p>
          <a:p>
            <a:pPr lvl="1" fontAlgn="base"/>
            <a:r>
              <a:rPr lang="en-US" dirty="0"/>
              <a:t>Nintendo</a:t>
            </a:r>
          </a:p>
          <a:p>
            <a:pPr lvl="1" fontAlgn="base"/>
            <a:r>
              <a:rPr lang="en-US" dirty="0"/>
              <a:t>Sony (</a:t>
            </a:r>
            <a:r>
              <a:rPr lang="en-US" dirty="0" err="1"/>
              <a:t>Playstation</a:t>
            </a:r>
            <a:r>
              <a:rPr lang="en-US" dirty="0"/>
              <a:t>)</a:t>
            </a:r>
          </a:p>
          <a:p>
            <a:pPr fontAlgn="base"/>
            <a:r>
              <a:rPr lang="en-US" dirty="0"/>
              <a:t>Search Engine</a:t>
            </a:r>
          </a:p>
          <a:p>
            <a:pPr lvl="1" fontAlgn="base"/>
            <a:r>
              <a:rPr lang="en-US" dirty="0"/>
              <a:t>Google </a:t>
            </a:r>
          </a:p>
          <a:p>
            <a:endParaRPr lang="en-US" dirty="0"/>
          </a:p>
        </p:txBody>
      </p:sp>
      <p:pic>
        <p:nvPicPr>
          <p:cNvPr id="5123" name="Picture 3" descr="https://lh5.googleusercontent.com/9bG4r1Cbx1CTAD2GwMW9Bed2njDr80T7pHaVmtPoTnYvA10E9FGcGDOFnFh-6DsV0jzQ3HRY6KRGQ1cpDpQDKPVD1Cqqplx4C7-e4obRM9h49hwTDLWh_CQu_QXf7lU9sOKtrZkfYV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2350" y="4054801"/>
            <a:ext cx="737368" cy="75211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6.googleusercontent.com/UAGr00uh32-Wun5OG6uOCTY5KATr4zjN_fAABcd-EJLabruvYK4RM8UZdB6xTZJ6V4w_o1nblhs7oA3eJaVs0ZSsxmJcaK8GART1sslyFHVeuId5PxSf69EByrsmg3IihrWhnmp7wj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0174" y="3237416"/>
            <a:ext cx="1401407" cy="770774"/>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https://lh4.googleusercontent.com/wZLnVF9767QX0SfJq87SQ9qGbrrHYm59SyDRcSh73U3iFG6DcwTXFd9YQ8h9oFD--XDmcpHd2vB4rlT-Wpqla45aZBSmLSJvJEXjnE_6ioPgGXcc6H8HnrhxP85QWej6ndXidQUAK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4881" y="3303505"/>
            <a:ext cx="1796669" cy="59830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lh4.googleusercontent.com/_0LJRPUohELHDAaQ-qEt5R0X-BLLI7-iErD3ljb9iUpfyCyziwF9Ub3dd6gkzyKt_a4NUwW5q7Bnn-Rl2-l4i2kifDAmD_fVsadgB3oGhOfWgVa95onecx4z2-Z3Jok0DCsmsKLuC1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1614" y="1959929"/>
            <a:ext cx="1648370" cy="1277487"/>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https://lh5.googleusercontent.com/rg0b_v-Y65wWucbDZIppvjaJBksXyFnBNaiNzJpy7yDAuZvvSUcB2eRb9W56VvNs7l5lnOMr_9yLFKiK7SYBFhcKyZeE16nOptFyFOPwZYYozNwoNDddtscPu9_kolx9bcIiHyVu61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17199" y="4163949"/>
            <a:ext cx="2414382" cy="62019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lh3.googleusercontent.com/yM6HelrC1FAkpieckBVQ-6D0HdBi95v8eO8wQxtJQdp5nBiz6yn37JFCjgB_kwaKXiq_DA3P4hTGAnBr3jNDaRFZWrAoEORMy8ixCFpytaRc3JsV1jxakpgsYyHuQy2IejweyPPCix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92350" y="1959929"/>
            <a:ext cx="1319264" cy="1319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554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20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Market </a:t>
            </a:r>
            <a:r>
              <a:rPr lang="en-US" b="1" dirty="0" smtClean="0"/>
              <a:t>Share</a:t>
            </a:r>
            <a:endParaRPr lang="en-US" dirty="0"/>
          </a:p>
        </p:txBody>
      </p:sp>
      <p:sp>
        <p:nvSpPr>
          <p:cNvPr id="3" name="Content Placeholder 2"/>
          <p:cNvSpPr>
            <a:spLocks noGrp="1"/>
          </p:cNvSpPr>
          <p:nvPr>
            <p:ph idx="1"/>
          </p:nvPr>
        </p:nvSpPr>
        <p:spPr>
          <a:xfrm>
            <a:off x="838200" y="1520824"/>
            <a:ext cx="5791200" cy="5146675"/>
          </a:xfrm>
        </p:spPr>
        <p:txBody>
          <a:bodyPr>
            <a:normAutofit/>
          </a:bodyPr>
          <a:lstStyle/>
          <a:p>
            <a:pPr fontAlgn="base"/>
            <a:r>
              <a:rPr lang="en-US" dirty="0"/>
              <a:t>Three segment financial reporting system since 2016</a:t>
            </a:r>
          </a:p>
          <a:p>
            <a:pPr fontAlgn="base"/>
            <a:r>
              <a:rPr lang="en-US" b="1" dirty="0"/>
              <a:t>Productivity and Business Processes </a:t>
            </a:r>
          </a:p>
          <a:p>
            <a:pPr lvl="1" fontAlgn="base"/>
            <a:r>
              <a:rPr lang="en-US" dirty="0"/>
              <a:t>Includes Office, Office 365 services, and related products.</a:t>
            </a:r>
          </a:p>
          <a:p>
            <a:pPr fontAlgn="base"/>
            <a:r>
              <a:rPr lang="en-US" b="1" dirty="0"/>
              <a:t>Intelligent Cloud </a:t>
            </a:r>
          </a:p>
          <a:p>
            <a:pPr lvl="1" fontAlgn="base"/>
            <a:r>
              <a:rPr lang="en-US" dirty="0"/>
              <a:t>Includes enterprise software and cloud-based services like Azure </a:t>
            </a:r>
          </a:p>
          <a:p>
            <a:pPr fontAlgn="base"/>
            <a:r>
              <a:rPr lang="en-US" b="1" dirty="0"/>
              <a:t>More Personal Computing  </a:t>
            </a:r>
          </a:p>
          <a:p>
            <a:pPr lvl="1" fontAlgn="base"/>
            <a:r>
              <a:rPr lang="en-US" dirty="0"/>
              <a:t>Includes Windows operating systems, Xbox, devices like the Surface tablet, and online services like search</a:t>
            </a:r>
            <a:r>
              <a:rPr lang="en-US" dirty="0" smtClean="0"/>
              <a:t>.</a:t>
            </a:r>
            <a:endParaRPr lang="en-US" dirty="0"/>
          </a:p>
        </p:txBody>
      </p:sp>
      <p:pic>
        <p:nvPicPr>
          <p:cNvPr id="6147" name="Picture 3" descr="https://lh6.googleusercontent.com/EU5yT6Qem2UeB4unaIUx4y_IzwMvO2iPGiG0b_j_UlU7ytzwkupbWgu6Y0-dy3OiuoBzg6c0ZyskWFO7FEDgIxKe7RIAuV4oz6qwKDf53FavMbEy11hgqDUx3HwsY7-R45Ipf_YNq9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2325" y="3867149"/>
            <a:ext cx="3448050" cy="8001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lh3.googleusercontent.com/1kKEmKtoiRdULeQqOyz_YkYD_SPZmiKHl_whkMCxgS2TIQCR0VxyeUpmXUKp3mf-tESI-DhPnws6m8oc8qWofqVpvJ7h7ZW02Q_r5ggPEJusvLmB7ssVE1-Y6UWsmOvPOjvxE9fk8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2325" y="4976811"/>
            <a:ext cx="3448050" cy="91080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s://lh6.googleusercontent.com/cwK7C0qC-L80O4ygd5QDz2Al9VNR1qR1J-OWPOQkQ4QZiwD-YEW3vFivXNsPZ1mTuW4dCCHCnw4aAwqPm_s2QgaX06FUW521dQ_AKtZDXYVuoYJkTGfh-v4Y0UoMTaXB9EoVd6zy8D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2325" y="2659857"/>
            <a:ext cx="3381375"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098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642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76249"/>
            <a:ext cx="10515600" cy="1325563"/>
          </a:xfrm>
        </p:spPr>
        <p:txBody>
          <a:bodyPr>
            <a:normAutofit/>
          </a:bodyPr>
          <a:lstStyle/>
          <a:p>
            <a:r>
              <a:rPr lang="en-US" b="1" dirty="0"/>
              <a:t>Challenges and Competitive </a:t>
            </a:r>
            <a:r>
              <a:rPr lang="en-US" b="1" dirty="0" smtClean="0"/>
              <a:t>Advantages</a:t>
            </a:r>
            <a:endParaRPr lang="en-US" dirty="0"/>
          </a:p>
        </p:txBody>
      </p:sp>
      <p:sp>
        <p:nvSpPr>
          <p:cNvPr id="3" name="Content Placeholder 2"/>
          <p:cNvSpPr>
            <a:spLocks noGrp="1"/>
          </p:cNvSpPr>
          <p:nvPr>
            <p:ph idx="1"/>
          </p:nvPr>
        </p:nvSpPr>
        <p:spPr>
          <a:xfrm>
            <a:off x="838200" y="1825624"/>
            <a:ext cx="5105400" cy="4879975"/>
          </a:xfrm>
        </p:spPr>
        <p:txBody>
          <a:bodyPr>
            <a:normAutofit/>
          </a:bodyPr>
          <a:lstStyle/>
          <a:p>
            <a:r>
              <a:rPr lang="en-US" b="1" u="sng" dirty="0"/>
              <a:t>Challenges</a:t>
            </a:r>
            <a:endParaRPr lang="en-US" dirty="0"/>
          </a:p>
          <a:p>
            <a:pPr fontAlgn="base"/>
            <a:r>
              <a:rPr lang="en-US" dirty="0"/>
              <a:t>Marketing</a:t>
            </a:r>
          </a:p>
          <a:p>
            <a:pPr lvl="1" fontAlgn="base"/>
            <a:r>
              <a:rPr lang="en-US" dirty="0"/>
              <a:t>Consumer experience lacking compared to competitors</a:t>
            </a:r>
          </a:p>
          <a:p>
            <a:pPr lvl="1" fontAlgn="base"/>
            <a:r>
              <a:rPr lang="en-US" dirty="0"/>
              <a:t>Reaching individual consumers</a:t>
            </a:r>
          </a:p>
          <a:p>
            <a:pPr lvl="1" fontAlgn="base"/>
            <a:r>
              <a:rPr lang="en-US" dirty="0"/>
              <a:t>Rebranding</a:t>
            </a:r>
          </a:p>
          <a:p>
            <a:pPr fontAlgn="base"/>
            <a:r>
              <a:rPr lang="en-US" dirty="0"/>
              <a:t>AI and SaaS</a:t>
            </a:r>
          </a:p>
          <a:p>
            <a:pPr lvl="1" fontAlgn="base"/>
            <a:r>
              <a:rPr lang="en-US" dirty="0"/>
              <a:t>Relatively new technological industry</a:t>
            </a:r>
          </a:p>
          <a:p>
            <a:pPr lvl="1" fontAlgn="base"/>
            <a:r>
              <a:rPr lang="en-US" dirty="0"/>
              <a:t>Fierce competition from many technology </a:t>
            </a:r>
            <a:r>
              <a:rPr lang="en-US" dirty="0" smtClean="0"/>
              <a:t>firms</a:t>
            </a:r>
            <a:endParaRPr lang="en-US" dirty="0"/>
          </a:p>
        </p:txBody>
      </p:sp>
      <p:sp>
        <p:nvSpPr>
          <p:cNvPr id="4" name="Rectangle 3"/>
          <p:cNvSpPr/>
          <p:nvPr/>
        </p:nvSpPr>
        <p:spPr>
          <a:xfrm>
            <a:off x="5943600" y="1811674"/>
            <a:ext cx="6096000" cy="3539430"/>
          </a:xfrm>
          <a:prstGeom prst="rect">
            <a:avLst/>
          </a:prstGeom>
        </p:spPr>
        <p:txBody>
          <a:bodyPr>
            <a:spAutoFit/>
          </a:bodyPr>
          <a:lstStyle/>
          <a:p>
            <a:r>
              <a:rPr lang="en-US" sz="2800" b="1" u="sng" dirty="0">
                <a:solidFill>
                  <a:srgbClr val="000000"/>
                </a:solidFill>
              </a:rPr>
              <a:t>Competitive Advantages </a:t>
            </a:r>
            <a:endParaRPr lang="en-US" sz="2800" dirty="0"/>
          </a:p>
          <a:p>
            <a:pPr fontAlgn="base">
              <a:buFont typeface="Arial" panose="020B0604020202020204" pitchFamily="34" charset="0"/>
              <a:buChar char="•"/>
            </a:pPr>
            <a:r>
              <a:rPr lang="en-US" sz="2800" dirty="0" smtClean="0">
                <a:solidFill>
                  <a:srgbClr val="000000"/>
                </a:solidFill>
              </a:rPr>
              <a:t>Nearly </a:t>
            </a:r>
            <a:r>
              <a:rPr lang="en-US" sz="2800" dirty="0">
                <a:solidFill>
                  <a:srgbClr val="000000"/>
                </a:solidFill>
              </a:rPr>
              <a:t>90% of all desktops use windows operating systems</a:t>
            </a:r>
          </a:p>
          <a:p>
            <a:pPr fontAlgn="base">
              <a:buFont typeface="Arial" panose="020B0604020202020204" pitchFamily="34" charset="0"/>
              <a:buChar char="•"/>
            </a:pPr>
            <a:r>
              <a:rPr lang="en-US" sz="2800" dirty="0">
                <a:solidFill>
                  <a:srgbClr val="000000"/>
                </a:solidFill>
              </a:rPr>
              <a:t>Brand Recognition</a:t>
            </a:r>
          </a:p>
          <a:p>
            <a:pPr fontAlgn="base">
              <a:buFont typeface="Arial" panose="020B0604020202020204" pitchFamily="34" charset="0"/>
              <a:buChar char="•"/>
            </a:pPr>
            <a:r>
              <a:rPr lang="en-US" sz="2800" dirty="0">
                <a:solidFill>
                  <a:srgbClr val="000000"/>
                </a:solidFill>
              </a:rPr>
              <a:t>Large market share of all operating financial segments</a:t>
            </a:r>
          </a:p>
          <a:p>
            <a:pPr fontAlgn="base">
              <a:buFont typeface="Arial" panose="020B0604020202020204" pitchFamily="34" charset="0"/>
              <a:buChar char="•"/>
            </a:pPr>
            <a:r>
              <a:rPr lang="en-US" sz="2800" dirty="0">
                <a:solidFill>
                  <a:srgbClr val="000000"/>
                </a:solidFill>
              </a:rPr>
              <a:t>Leader in business process cloud services </a:t>
            </a:r>
            <a:endParaRPr lang="en-US" sz="2800" b="0" i="0" u="none" strike="noStrike" dirty="0">
              <a:solidFill>
                <a:srgbClr val="000000"/>
              </a:solidFill>
              <a:effectLst/>
            </a:endParaRPr>
          </a:p>
        </p:txBody>
      </p:sp>
    </p:spTree>
    <p:extLst>
      <p:ext uri="{BB962C8B-B14F-4D97-AF65-F5344CB8AC3E}">
        <p14:creationId xmlns:p14="http://schemas.microsoft.com/office/powerpoint/2010/main" val="12536488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DC63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Stockholder Breakdown: </a:t>
            </a:r>
            <a:r>
              <a:rPr lang="en-US" b="1" dirty="0" smtClean="0"/>
              <a:t>Insiders</a:t>
            </a:r>
            <a:endParaRPr lang="en-US" dirty="0"/>
          </a:p>
        </p:txBody>
      </p:sp>
      <p:sp>
        <p:nvSpPr>
          <p:cNvPr id="3" name="Content Placeholder 2"/>
          <p:cNvSpPr>
            <a:spLocks noGrp="1"/>
          </p:cNvSpPr>
          <p:nvPr>
            <p:ph idx="1"/>
          </p:nvPr>
        </p:nvSpPr>
        <p:spPr>
          <a:xfrm>
            <a:off x="838200" y="1825624"/>
            <a:ext cx="4552950" cy="4860925"/>
          </a:xfrm>
        </p:spPr>
        <p:txBody>
          <a:bodyPr>
            <a:normAutofit/>
          </a:bodyPr>
          <a:lstStyle/>
          <a:p>
            <a:r>
              <a:rPr lang="en-US" b="1" u="sng" dirty="0"/>
              <a:t>Insiders</a:t>
            </a:r>
            <a:endParaRPr lang="en-US" dirty="0"/>
          </a:p>
          <a:p>
            <a:pPr fontAlgn="base"/>
            <a:r>
              <a:rPr lang="en-US" dirty="0"/>
              <a:t>7.3 Billion Total Shares </a:t>
            </a:r>
          </a:p>
          <a:p>
            <a:pPr fontAlgn="base"/>
            <a:r>
              <a:rPr lang="en-US" dirty="0"/>
              <a:t>1.38% of shares are held by all insiders</a:t>
            </a:r>
          </a:p>
          <a:p>
            <a:pPr fontAlgn="base"/>
            <a:r>
              <a:rPr lang="en-US" dirty="0"/>
              <a:t>Largest amount held by Bill Gates</a:t>
            </a:r>
          </a:p>
          <a:p>
            <a:pPr lvl="1" fontAlgn="base"/>
            <a:r>
              <a:rPr lang="en-US" dirty="0"/>
              <a:t>166,992,934</a:t>
            </a:r>
          </a:p>
          <a:p>
            <a:pPr fontAlgn="base"/>
            <a:r>
              <a:rPr lang="en-US" dirty="0"/>
              <a:t>Second largest held by current CEO, Satya Nadella</a:t>
            </a:r>
          </a:p>
          <a:p>
            <a:pPr lvl="1" fontAlgn="base"/>
            <a:r>
              <a:rPr lang="en-US" dirty="0" smtClean="0"/>
              <a:t>1,120,377</a:t>
            </a:r>
            <a:endParaRPr lang="en-US" dirty="0"/>
          </a:p>
        </p:txBody>
      </p:sp>
      <p:pic>
        <p:nvPicPr>
          <p:cNvPr id="7171" name="Picture 3" descr="https://lh4.googleusercontent.com/fm3Rq3yt35KCvhU8n_9vS_A48r6Qs0dDZavlLTI3VxAiqvKSaNhwjjx8MTl7PXdZnsF1TBIUmj6lY081exDP5Wf3sauwj5vYohtj_KP6baz5ANbauPOYwwEYenMTOZ8ANkAVQcvLuE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315" y="2433638"/>
            <a:ext cx="3529012" cy="352901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s://lh3.googleusercontent.com/ZpgVPAqCi_wyeSsy47qRv1KqO71VktvOmtbFScCLHdokS8G3Ew5bgfa1VlIMvDgTmE-COOYsAG1cGeamUltLIFwxC-DCWjzhBSi7_fs_M5bxXUh6NTQc4HrfihI7LcwOcI4vxoD-r1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75" y="2433638"/>
            <a:ext cx="2460440" cy="3529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8335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AEE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Stockholder Breakdown: </a:t>
            </a:r>
            <a:r>
              <a:rPr lang="en-US" b="1" dirty="0" smtClean="0"/>
              <a:t>Institutions</a:t>
            </a:r>
            <a:endParaRPr lang="en-US" dirty="0"/>
          </a:p>
        </p:txBody>
      </p:sp>
      <p:sp>
        <p:nvSpPr>
          <p:cNvPr id="3" name="Content Placeholder 2"/>
          <p:cNvSpPr>
            <a:spLocks noGrp="1"/>
          </p:cNvSpPr>
          <p:nvPr>
            <p:ph idx="1"/>
          </p:nvPr>
        </p:nvSpPr>
        <p:spPr>
          <a:xfrm>
            <a:off x="1972056" y="1825625"/>
            <a:ext cx="5910072" cy="1502791"/>
          </a:xfrm>
        </p:spPr>
        <p:txBody>
          <a:bodyPr/>
          <a:lstStyle/>
          <a:p>
            <a:r>
              <a:rPr lang="en-US" b="1" u="sng" dirty="0"/>
              <a:t>Institutional Holdings </a:t>
            </a:r>
            <a:endParaRPr lang="en-US" dirty="0"/>
          </a:p>
          <a:p>
            <a:pPr fontAlgn="base"/>
            <a:r>
              <a:rPr lang="en-US" dirty="0"/>
              <a:t>Account for Ownership of 75.5% of total shares</a:t>
            </a:r>
          </a:p>
          <a:p>
            <a:endParaRPr lang="en-US" dirty="0"/>
          </a:p>
        </p:txBody>
      </p:sp>
      <p:pic>
        <p:nvPicPr>
          <p:cNvPr id="1027" name="Picture 3" descr="CapitalGroup Company 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2128" y="1317689"/>
            <a:ext cx="670561" cy="6949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4.googleusercontent.com/kVYhgf6ZchLqVOY4u7cCQml6kWaYri47EZJjH9uGk0tTcYI6306PbUvEP-Ch3i4bIhyo-DOpfqaH1BM7KQg4nB-X5lBYL4pNnt742ob-h5WUBu27c7iqzkPM_rM5kMfvFjVPinaTdm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2128" y="2141596"/>
            <a:ext cx="1289304" cy="45125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lh3.googleusercontent.com/jUSFDU9mMd68H8NA8O0BJW0e9wBzazh8NJ5QoMPDb4muCUbjpSAp1IS3nu_e9nZxmdDfaYnrCq_3io9xDtt8m0vZkl9rWqprdjgci128mpa963n0hY7G49_dZkjRcaTHv-Ua6irkrm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2128" y="2698079"/>
            <a:ext cx="2185416" cy="6167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5.googleusercontent.com/4gzSnMf17t8E6gXSZ6s82aYiTiAsZdNQfxFUNW7U1gboEVpG8mzvND_JaQZuLfVk1_R93o1sKzJTmOLc8ZabUnLlGfnVXQfs_PgzA2eU7-TaYPZuJycLj5B0ELE2erLEe3C9nC95X_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071" y="3328416"/>
            <a:ext cx="8095489" cy="3416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26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C20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Revenue, Profit and Market </a:t>
            </a:r>
            <a:r>
              <a:rPr lang="en-US" b="1" dirty="0" smtClean="0"/>
              <a:t>Capitalization</a:t>
            </a:r>
            <a:r>
              <a:rPr lang="en-US" dirty="0" smtClean="0"/>
              <a:t>	</a:t>
            </a:r>
            <a:endParaRPr lang="en-US" dirty="0"/>
          </a:p>
        </p:txBody>
      </p:sp>
      <p:sp>
        <p:nvSpPr>
          <p:cNvPr id="6" name="Rectangle 5"/>
          <p:cNvSpPr/>
          <p:nvPr/>
        </p:nvSpPr>
        <p:spPr>
          <a:xfrm>
            <a:off x="838200" y="1621915"/>
            <a:ext cx="2683213" cy="851515"/>
          </a:xfrm>
          <a:prstGeom prst="rect">
            <a:avLst/>
          </a:prstGeom>
        </p:spPr>
        <p:txBody>
          <a:bodyPr wrap="square">
            <a:spAutoFit/>
          </a:bodyPr>
          <a:lstStyle/>
          <a:p>
            <a:pPr>
              <a:spcAft>
                <a:spcPts val="1600"/>
              </a:spcAft>
            </a:pPr>
            <a:r>
              <a:rPr lang="en-US" b="1" u="sng" smtClean="0">
                <a:solidFill>
                  <a:srgbClr val="000000"/>
                </a:solidFill>
                <a:latin typeface="Arial" panose="020B0604020202020204" pitchFamily="34" charset="0"/>
              </a:rPr>
              <a:t>Revenue:</a:t>
            </a:r>
            <a:endParaRPr lang="en-US" smtClean="0"/>
          </a:p>
          <a:p>
            <a:pPr fontAlgn="base">
              <a:spcAft>
                <a:spcPts val="1600"/>
              </a:spcAft>
              <a:buFont typeface="Arial" panose="020B0604020202020204" pitchFamily="34" charset="0"/>
              <a:buChar char="•"/>
            </a:pPr>
            <a:r>
              <a:rPr lang="en-US" smtClean="0">
                <a:solidFill>
                  <a:srgbClr val="222222"/>
                </a:solidFill>
                <a:latin typeface="Arial" panose="020B0604020202020204" pitchFamily="34" charset="0"/>
              </a:rPr>
              <a:t>89.95 billion USD</a:t>
            </a:r>
            <a:endParaRPr lang="en-US" b="1" i="0" u="none" strike="noStrike" dirty="0">
              <a:solidFill>
                <a:srgbClr val="000000"/>
              </a:solidFill>
              <a:effectLst/>
              <a:latin typeface="Arial" panose="020B0604020202020204" pitchFamily="34" charset="0"/>
            </a:endParaRPr>
          </a:p>
        </p:txBody>
      </p:sp>
      <p:sp>
        <p:nvSpPr>
          <p:cNvPr id="7" name="Rectangle 6"/>
          <p:cNvSpPr/>
          <p:nvPr/>
        </p:nvSpPr>
        <p:spPr>
          <a:xfrm>
            <a:off x="4458105" y="1621914"/>
            <a:ext cx="3275790" cy="851515"/>
          </a:xfrm>
          <a:prstGeom prst="rect">
            <a:avLst/>
          </a:prstGeom>
        </p:spPr>
        <p:txBody>
          <a:bodyPr wrap="square">
            <a:spAutoFit/>
          </a:bodyPr>
          <a:lstStyle/>
          <a:p>
            <a:pPr>
              <a:spcAft>
                <a:spcPts val="1600"/>
              </a:spcAft>
            </a:pPr>
            <a:r>
              <a:rPr lang="en-US" b="1" u="sng" smtClean="0">
                <a:solidFill>
                  <a:srgbClr val="000000"/>
                </a:solidFill>
                <a:latin typeface="Arial" panose="020B0604020202020204" pitchFamily="34" charset="0"/>
              </a:rPr>
              <a:t>Profit:</a:t>
            </a:r>
            <a:endParaRPr lang="en-US" smtClean="0"/>
          </a:p>
          <a:p>
            <a:pPr fontAlgn="base">
              <a:spcAft>
                <a:spcPts val="1600"/>
              </a:spcAft>
              <a:buFont typeface="Arial" panose="020B0604020202020204" pitchFamily="34" charset="0"/>
              <a:buChar char="•"/>
            </a:pPr>
            <a:r>
              <a:rPr lang="en-US" smtClean="0">
                <a:solidFill>
                  <a:srgbClr val="000000"/>
                </a:solidFill>
                <a:latin typeface="Arial" panose="020B0604020202020204" pitchFamily="34" charset="0"/>
              </a:rPr>
              <a:t>$25.9 billion USD</a:t>
            </a:r>
            <a:endParaRPr lang="en-US" b="0" i="0" u="none" strike="noStrike" dirty="0">
              <a:solidFill>
                <a:srgbClr val="000000"/>
              </a:solidFill>
              <a:effectLst/>
              <a:latin typeface="Arial" panose="020B0604020202020204" pitchFamily="34" charset="0"/>
            </a:endParaRPr>
          </a:p>
        </p:txBody>
      </p:sp>
      <p:sp>
        <p:nvSpPr>
          <p:cNvPr id="9" name="Rectangle 8"/>
          <p:cNvSpPr/>
          <p:nvPr/>
        </p:nvSpPr>
        <p:spPr>
          <a:xfrm>
            <a:off x="8049638" y="1690688"/>
            <a:ext cx="3304162" cy="851515"/>
          </a:xfrm>
          <a:prstGeom prst="rect">
            <a:avLst/>
          </a:prstGeom>
        </p:spPr>
        <p:txBody>
          <a:bodyPr wrap="square">
            <a:spAutoFit/>
          </a:bodyPr>
          <a:lstStyle/>
          <a:p>
            <a:pPr>
              <a:spcAft>
                <a:spcPts val="1600"/>
              </a:spcAft>
            </a:pPr>
            <a:r>
              <a:rPr lang="en-US" b="1" u="sng" dirty="0">
                <a:solidFill>
                  <a:srgbClr val="000000"/>
                </a:solidFill>
                <a:latin typeface="Arial" panose="020B0604020202020204" pitchFamily="34" charset="0"/>
              </a:rPr>
              <a:t>Market Cap:</a:t>
            </a:r>
            <a:endParaRPr lang="en-US" dirty="0"/>
          </a:p>
          <a:p>
            <a:pPr fontAlgn="base">
              <a:spcAft>
                <a:spcPts val="1600"/>
              </a:spcAft>
              <a:buFont typeface="Arial" panose="020B0604020202020204" pitchFamily="34" charset="0"/>
              <a:buChar char="•"/>
            </a:pPr>
            <a:r>
              <a:rPr lang="en-US" dirty="0">
                <a:solidFill>
                  <a:srgbClr val="000000"/>
                </a:solidFill>
                <a:latin typeface="Arial" panose="020B0604020202020204" pitchFamily="34" charset="0"/>
              </a:rPr>
              <a:t>649.26 billion USD</a:t>
            </a:r>
            <a:endParaRPr lang="en-US" b="0" i="0" u="none" strike="noStrike" dirty="0">
              <a:solidFill>
                <a:srgbClr val="000000"/>
              </a:solidFill>
              <a:effectLst/>
              <a:latin typeface="Arial" panose="020B0604020202020204" pitchFamily="34" charset="0"/>
            </a:endParaRPr>
          </a:p>
        </p:txBody>
      </p:sp>
      <p:pic>
        <p:nvPicPr>
          <p:cNvPr id="2050" name="Picture 2" descr="https://lh5.googleusercontent.com/AwNXaD36ohue5l4P6YjmeGI5wqzGAB1sWxn3SHfZM_FA9gYfw9IaEJMK0HCKdBIZ7rDTMXdxZtmcuy6MzGnRnp9PqtcSJzTbIanc_qvaRpqxCARYWmOj9Y-7BnlPa73V5aUGixMgn6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947477"/>
            <a:ext cx="10047071" cy="3094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1710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TotalTime>
  <Words>1057</Words>
  <Application>Microsoft Office PowerPoint</Application>
  <PresentationFormat>Widescreen</PresentationFormat>
  <Paragraphs>168</Paragraphs>
  <Slides>31</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Courier New</vt:lpstr>
      <vt:lpstr>Wingdings</vt:lpstr>
      <vt:lpstr>Office Theme</vt:lpstr>
      <vt:lpstr>Microsoft</vt:lpstr>
      <vt:lpstr>General Information</vt:lpstr>
      <vt:lpstr>Understanding Microsoft</vt:lpstr>
      <vt:lpstr>Competition</vt:lpstr>
      <vt:lpstr>Market Share</vt:lpstr>
      <vt:lpstr>Challenges and Competitive Advantages</vt:lpstr>
      <vt:lpstr>Stockholder Breakdown: Insiders</vt:lpstr>
      <vt:lpstr>Stockholder Breakdown: Institutions</vt:lpstr>
      <vt:lpstr>Revenue, Profit and Market Capitalization </vt:lpstr>
      <vt:lpstr>Capital Structure</vt:lpstr>
      <vt:lpstr>PowerPoint Presentation</vt:lpstr>
      <vt:lpstr>Debt Structure Comparison</vt:lpstr>
      <vt:lpstr>Using Debt: Pros and Cons</vt:lpstr>
      <vt:lpstr>PowerPoint Presentation</vt:lpstr>
      <vt:lpstr>Payout Policy</vt:lpstr>
      <vt:lpstr>Microsoft Dividend History</vt:lpstr>
      <vt:lpstr>Apple Dividend History</vt:lpstr>
      <vt:lpstr>Stock Splits</vt:lpstr>
      <vt:lpstr>Shares Repurchased</vt:lpstr>
      <vt:lpstr>Cumulated Cash Returned to Investors</vt:lpstr>
      <vt:lpstr>Microsoft</vt:lpstr>
      <vt:lpstr>Risk &amp; Returns</vt:lpstr>
      <vt:lpstr>Sources of Risk</vt:lpstr>
      <vt:lpstr>PowerPoint Presentation</vt:lpstr>
      <vt:lpstr>Beta &amp; Expected Returns</vt:lpstr>
      <vt:lpstr>Investments</vt:lpstr>
      <vt:lpstr>PowerPoint Presentation</vt:lpstr>
      <vt:lpstr>Short Term Investments</vt:lpstr>
      <vt:lpstr>Short Term Investments (cont.)</vt:lpstr>
      <vt:lpstr>Long Term Investments</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dc:title>
  <dc:creator>Lu, Kelvin</dc:creator>
  <cp:lastModifiedBy>Kelvin</cp:lastModifiedBy>
  <cp:revision>35</cp:revision>
  <dcterms:created xsi:type="dcterms:W3CDTF">2017-11-21T23:46:56Z</dcterms:created>
  <dcterms:modified xsi:type="dcterms:W3CDTF">2017-12-11T05:44:04Z</dcterms:modified>
</cp:coreProperties>
</file>